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661" r:id="rId2"/>
    <p:sldMasterId id="2147483909" r:id="rId3"/>
  </p:sldMasterIdLst>
  <p:notesMasterIdLst>
    <p:notesMasterId r:id="rId11"/>
  </p:notesMasterIdLst>
  <p:handoutMasterIdLst>
    <p:handoutMasterId r:id="rId12"/>
  </p:handoutMasterIdLst>
  <p:sldIdLst>
    <p:sldId id="256" r:id="rId4"/>
    <p:sldId id="268" r:id="rId5"/>
    <p:sldId id="270" r:id="rId6"/>
    <p:sldId id="271" r:id="rId7"/>
    <p:sldId id="272" r:id="rId8"/>
    <p:sldId id="273" r:id="rId9"/>
    <p:sldId id="275" r:id="rId10"/>
  </p:sldIdLst>
  <p:sldSz cx="12192000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6D7"/>
    <a:srgbClr val="C9CCCD"/>
    <a:srgbClr val="FF3300"/>
    <a:srgbClr val="001642"/>
    <a:srgbClr val="040141"/>
    <a:srgbClr val="0F043E"/>
    <a:srgbClr val="000066"/>
    <a:srgbClr val="D20DE7"/>
    <a:srgbClr val="1AE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6" y="2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350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350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25AE8E3D-1285-4E13-9D6E-76E56EE01F9C}" type="datetimeFigureOut">
              <a:rPr lang="de-DE" smtClean="0"/>
              <a:t>16.11.2017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98193EEF-9870-4E5F-858B-7E27B91722CA}" type="slidenum">
              <a:rPr lang="de-DE" smtClean="0"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456941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350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350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EE0F5740-80F9-4BFC-B799-B1A6FA8CFA75}" type="datetimeFigureOut">
              <a:rPr lang="de-DE" smtClean="0"/>
              <a:t>16.11.2017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vert="horz" lIns="94759" tIns="47380" rIns="94759" bIns="4738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47E3F8B3-1ADA-4B7E-A80E-3FF5A0D7342B}" type="slidenum">
              <a:rPr lang="de-DE" smtClean="0"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657356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3F8B3-1ADA-4B7E-A80E-3FF5A0D7342B}" type="slidenum">
              <a:rPr lang="de-DE" smtClean="0"/>
              <a:t>1</a:t>
            </a:fld>
            <a:endParaRPr lang="de-DE" dirty="0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2069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3F8B3-1ADA-4B7E-A80E-3FF5A0D7342B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069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3F8B3-1ADA-4B7E-A80E-3FF5A0D7342B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069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3F8B3-1ADA-4B7E-A80E-3FF5A0D7342B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069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3F8B3-1ADA-4B7E-A80E-3FF5A0D7342B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069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3F8B3-1ADA-4B7E-A80E-3FF5A0D7342B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069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3F8B3-1ADA-4B7E-A80E-3FF5A0D7342B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069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D995-3446-4685-BEEE-5D94EE791274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3F7-A174-4E49-A190-1225D1286ACF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4183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D995-3446-4685-BEEE-5D94EE791274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3F7-A174-4E49-A190-1225D1286ACF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809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D995-3446-4685-BEEE-5D94EE791274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3F7-A174-4E49-A190-1225D1286ACF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4273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03DD-4C02-4C28-81F5-92705D83200C}" type="datetime1">
              <a:rPr lang="de-DE" smtClean="0"/>
              <a:t>16.11.2017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77E6-A4B1-4569-94F9-88E4F38F24E9}" type="slidenum">
              <a:rPr lang="de-DE" smtClean="0"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9996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EF56-E83F-4C9B-9A65-199CC5CEBE6B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F21F-9F0E-4D9A-A596-DC4BEC87996C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8107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EF56-E83F-4C9B-9A65-199CC5CEBE6B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F21F-9F0E-4D9A-A596-DC4BEC87996C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068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EF56-E83F-4C9B-9A65-199CC5CEBE6B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F21F-9F0E-4D9A-A596-DC4BEC87996C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3894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EF56-E83F-4C9B-9A65-199CC5CEBE6B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F21F-9F0E-4D9A-A596-DC4BEC87996C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051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EF56-E83F-4C9B-9A65-199CC5CEBE6B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F21F-9F0E-4D9A-A596-DC4BEC87996C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8917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EF56-E83F-4C9B-9A65-199CC5CEBE6B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F21F-9F0E-4D9A-A596-DC4BEC87996C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7586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EF56-E83F-4C9B-9A65-199CC5CEBE6B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F21F-9F0E-4D9A-A596-DC4BEC87996C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410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D995-3446-4685-BEEE-5D94EE791274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3F7-A174-4E49-A190-1225D1286ACF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1565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EF56-E83F-4C9B-9A65-199CC5CEBE6B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F21F-9F0E-4D9A-A596-DC4BEC87996C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530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EF56-E83F-4C9B-9A65-199CC5CEBE6B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F21F-9F0E-4D9A-A596-DC4BEC87996C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329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EF56-E83F-4C9B-9A65-199CC5CEBE6B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F21F-9F0E-4D9A-A596-DC4BEC87996C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3792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EF56-E83F-4C9B-9A65-199CC5CEBE6B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F21F-9F0E-4D9A-A596-DC4BEC87996C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8166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D995-3446-4685-BEEE-5D94EE791274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3F7-A174-4E49-A190-1225D1286ACF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959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D995-3446-4685-BEEE-5D94EE791274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5D7E3F7-A174-4E49-A190-1225D1286ACF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00002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D995-3446-4685-BEEE-5D94EE791274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3F7-A174-4E49-A190-1225D1286ACF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0262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D995-3446-4685-BEEE-5D94EE791274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3F7-A174-4E49-A190-1225D1286ACF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982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D995-3446-4685-BEEE-5D94EE791274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3F7-A174-4E49-A190-1225D1286ACF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1663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D995-3446-4685-BEEE-5D94EE791274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3F7-A174-4E49-A190-1225D1286ACF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169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D995-3446-4685-BEEE-5D94EE791274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3F7-A174-4E49-A190-1225D1286ACF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34091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D995-3446-4685-BEEE-5D94EE791274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3F7-A174-4E49-A190-1225D1286ACF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4092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D995-3446-4685-BEEE-5D94EE791274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3F7-A174-4E49-A190-1225D1286ACF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2618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D995-3446-4685-BEEE-5D94EE791274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3F7-A174-4E49-A190-1225D1286ACF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763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D995-3446-4685-BEEE-5D94EE791274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3F7-A174-4E49-A190-1225D1286ACF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99113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D995-3446-4685-BEEE-5D94EE791274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3F7-A174-4E49-A190-1225D1286ACF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29108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D995-3446-4685-BEEE-5D94EE791274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3F7-A174-4E49-A190-1225D1286ACF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2095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D995-3446-4685-BEEE-5D94EE791274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3F7-A174-4E49-A190-1225D1286ACF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58326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D995-3446-4685-BEEE-5D94EE791274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3F7-A174-4E49-A190-1225D1286ACF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19240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D995-3446-4685-BEEE-5D94EE791274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3F7-A174-4E49-A190-1225D1286ACF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0208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D995-3446-4685-BEEE-5D94EE791274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3F7-A174-4E49-A190-1225D1286ACF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245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D995-3446-4685-BEEE-5D94EE791274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3F7-A174-4E49-A190-1225D1286ACF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09977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D995-3446-4685-BEEE-5D94EE791274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3F7-A174-4E49-A190-1225D1286ACF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65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D995-3446-4685-BEEE-5D94EE791274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3F7-A174-4E49-A190-1225D1286ACF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022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D995-3446-4685-BEEE-5D94EE791274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3F7-A174-4E49-A190-1225D1286ACF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900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D995-3446-4685-BEEE-5D94EE791274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3F7-A174-4E49-A190-1225D1286ACF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939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D995-3446-4685-BEEE-5D94EE791274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3F7-A174-4E49-A190-1225D1286ACF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8981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D995-3446-4685-BEEE-5D94EE791274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3F7-A174-4E49-A190-1225D1286ACF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228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FD995-3446-4685-BEEE-5D94EE791274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7E3F7-A174-4E49-A190-1225D1286ACF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940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0EF56-E83F-4C9B-9A65-199CC5CEBE6B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7F21F-9F0E-4D9A-A596-DC4BEC87996C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226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9FD995-3446-4685-BEEE-5D94EE791274}" type="datetimeFigureOut">
              <a:rPr lang="de-DE" smtClean="0"/>
              <a:t>16.11.2017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D7E3F7-A174-4E49-A190-1225D1286ACF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48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925" r:id="rId16"/>
    <p:sldLayoutId id="21474839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iltel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tif"/><Relationship Id="rId5" Type="http://schemas.openxmlformats.org/officeDocument/2006/relationships/image" Target="../media/image9.png"/><Relationship Id="rId4" Type="http://schemas.openxmlformats.org/officeDocument/2006/relationships/hyperlink" Target="http://www.siltel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6" b="21815"/>
          <a:stretch/>
        </p:blipFill>
        <p:spPr>
          <a:xfrm>
            <a:off x="465511" y="193655"/>
            <a:ext cx="2998708" cy="666434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628901" y="526473"/>
            <a:ext cx="9563100" cy="8003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300" b="1" dirty="0" smtClean="0">
                <a:solidFill>
                  <a:srgbClr val="FF0000"/>
                </a:solidFill>
                <a:latin typeface="Gisha" panose="020B0502040204020203" pitchFamily="34" charset="-79"/>
                <a:ea typeface="Batang" panose="02030600000101010101" pitchFamily="18" charset="-127"/>
                <a:cs typeface="Times New Roman" panose="02020603050405020304" pitchFamily="18" charset="0"/>
              </a:rPr>
              <a:t>COMUNICAZIONI DI EMERGENZA</a:t>
            </a:r>
            <a:endParaRPr lang="de-DE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396237" y="1091507"/>
            <a:ext cx="567478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pPr algn="ctr">
              <a:lnSpc>
                <a:spcPct val="130000"/>
              </a:lnSpc>
            </a:pPr>
            <a:r>
              <a:rPr lang="en-US" sz="2400" dirty="0" smtClean="0">
                <a:latin typeface="Gisha" pitchFamily="34" charset="-79"/>
                <a:cs typeface="Gisha" pitchFamily="34" charset="-79"/>
              </a:rPr>
              <a:t>Il  </a:t>
            </a:r>
            <a:r>
              <a:rPr lang="de-DE" sz="3200" b="1" kern="0" dirty="0" err="1" smtClean="0">
                <a:solidFill>
                  <a:srgbClr val="FF3300"/>
                </a:solidFill>
                <a:latin typeface="Gisha" panose="020B0502040204020203" pitchFamily="34" charset="-79"/>
                <a:ea typeface="Batang" panose="02030600000101010101" pitchFamily="18" charset="-127"/>
                <a:cs typeface="Times New Roman" panose="02020603050405020304" pitchFamily="18" charset="0"/>
              </a:rPr>
              <a:t>SilSOS</a:t>
            </a:r>
            <a:r>
              <a:rPr lang="de-DE" sz="3200" b="1" kern="0" dirty="0" smtClean="0">
                <a:solidFill>
                  <a:srgbClr val="FF3300"/>
                </a:solidFill>
                <a:latin typeface="Gisha" panose="020B0502040204020203" pitchFamily="34" charset="-79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Gisha" pitchFamily="34" charset="-79"/>
                <a:cs typeface="Gisha" pitchFamily="34" charset="-79"/>
              </a:rPr>
              <a:t>segnala</a:t>
            </a:r>
            <a:r>
              <a:rPr lang="en-US" sz="2400" dirty="0" smtClean="0">
                <a:latin typeface="Gisha" pitchFamily="34" charset="-79"/>
                <a:cs typeface="Gisha" pitchFamily="34" charset="-79"/>
              </a:rPr>
              <a:t> </a:t>
            </a:r>
            <a:r>
              <a:rPr lang="en-US" sz="2400" dirty="0" err="1" smtClean="0">
                <a:latin typeface="Gisha" pitchFamily="34" charset="-79"/>
                <a:cs typeface="Gisha" pitchFamily="34" charset="-79"/>
              </a:rPr>
              <a:t>emergenze</a:t>
            </a:r>
            <a:r>
              <a:rPr lang="en-US" sz="2400" dirty="0" smtClean="0">
                <a:latin typeface="Gisha" pitchFamily="34" charset="-79"/>
                <a:cs typeface="Gisha" pitchFamily="34" charset="-79"/>
              </a:rPr>
              <a:t> </a:t>
            </a:r>
            <a:r>
              <a:rPr lang="en-US" sz="2400" dirty="0" err="1" smtClean="0">
                <a:latin typeface="Gisha" pitchFamily="34" charset="-79"/>
                <a:cs typeface="Gisha" pitchFamily="34" charset="-79"/>
              </a:rPr>
              <a:t>tramite</a:t>
            </a:r>
            <a:r>
              <a:rPr lang="en-US" sz="2400" dirty="0" smtClean="0">
                <a:latin typeface="Gisha" pitchFamily="34" charset="-79"/>
                <a:cs typeface="Gisha" pitchFamily="34" charset="-79"/>
              </a:rPr>
              <a:t> </a:t>
            </a:r>
            <a:r>
              <a:rPr lang="en-US" sz="2400" dirty="0" err="1" smtClean="0">
                <a:latin typeface="Gisha" pitchFamily="34" charset="-79"/>
                <a:cs typeface="Gisha" pitchFamily="34" charset="-79"/>
              </a:rPr>
              <a:t>sensore</a:t>
            </a:r>
            <a:r>
              <a:rPr lang="en-US" sz="2400" dirty="0" smtClean="0">
                <a:latin typeface="Gisha" pitchFamily="34" charset="-79"/>
                <a:cs typeface="Gisha" pitchFamily="34" charset="-79"/>
              </a:rPr>
              <a:t> di </a:t>
            </a:r>
            <a:r>
              <a:rPr lang="en-US" sz="2400" dirty="0" err="1" smtClean="0">
                <a:latin typeface="Gisha" pitchFamily="34" charset="-79"/>
                <a:cs typeface="Gisha" pitchFamily="34" charset="-79"/>
              </a:rPr>
              <a:t>accelerazione</a:t>
            </a:r>
            <a:r>
              <a:rPr lang="en-US" sz="2400" dirty="0" smtClean="0">
                <a:latin typeface="Gisha" pitchFamily="34" charset="-79"/>
                <a:cs typeface="Gisha" pitchFamily="34" charset="-79"/>
              </a:rPr>
              <a:t>, </a:t>
            </a:r>
            <a:r>
              <a:rPr lang="en-US" sz="2400" dirty="0" err="1" smtClean="0">
                <a:latin typeface="Gisha" pitchFamily="34" charset="-79"/>
                <a:cs typeface="Gisha" pitchFamily="34" charset="-79"/>
              </a:rPr>
              <a:t>uomo</a:t>
            </a:r>
            <a:r>
              <a:rPr lang="en-US" sz="2400" dirty="0" smtClean="0">
                <a:latin typeface="Gisha" pitchFamily="34" charset="-79"/>
                <a:cs typeface="Gisha" pitchFamily="34" charset="-79"/>
              </a:rPr>
              <a:t> </a:t>
            </a:r>
            <a:r>
              <a:rPr lang="en-US" sz="2400" dirty="0" err="1" smtClean="0">
                <a:latin typeface="Gisha" pitchFamily="34" charset="-79"/>
                <a:cs typeface="Gisha" pitchFamily="34" charset="-79"/>
              </a:rPr>
              <a:t>morto</a:t>
            </a:r>
            <a:r>
              <a:rPr lang="en-US" sz="2400" dirty="0" smtClean="0">
                <a:latin typeface="Gisha" pitchFamily="34" charset="-79"/>
                <a:cs typeface="Gisha" pitchFamily="34" charset="-79"/>
              </a:rPr>
              <a:t>, </a:t>
            </a:r>
            <a:r>
              <a:rPr lang="en-US" sz="2400" dirty="0" err="1" smtClean="0">
                <a:latin typeface="Gisha" pitchFamily="34" charset="-79"/>
                <a:cs typeface="Gisha" pitchFamily="34" charset="-79"/>
              </a:rPr>
              <a:t>uomo</a:t>
            </a:r>
            <a:r>
              <a:rPr lang="en-US" sz="2400" dirty="0" smtClean="0">
                <a:latin typeface="Gisha" pitchFamily="34" charset="-79"/>
                <a:cs typeface="Gisha" pitchFamily="34" charset="-79"/>
              </a:rPr>
              <a:t> a terra o </a:t>
            </a:r>
            <a:r>
              <a:rPr lang="en-US" sz="2400" dirty="0" err="1" smtClean="0">
                <a:latin typeface="Gisha" pitchFamily="34" charset="-79"/>
                <a:cs typeface="Gisha" pitchFamily="34" charset="-79"/>
              </a:rPr>
              <a:t>pressione</a:t>
            </a:r>
            <a:r>
              <a:rPr lang="en-US" sz="2400" dirty="0" smtClean="0">
                <a:latin typeface="Gisha" pitchFamily="34" charset="-79"/>
                <a:cs typeface="Gisha" pitchFamily="34" charset="-79"/>
              </a:rPr>
              <a:t> </a:t>
            </a:r>
            <a:r>
              <a:rPr lang="en-US" sz="2400" dirty="0" err="1" smtClean="0">
                <a:latin typeface="Gisha" pitchFamily="34" charset="-79"/>
                <a:cs typeface="Gisha" pitchFamily="34" charset="-79"/>
              </a:rPr>
              <a:t>tasto</a:t>
            </a:r>
            <a:r>
              <a:rPr lang="en-US" sz="2400" dirty="0">
                <a:latin typeface="Gisha" pitchFamily="34" charset="-79"/>
                <a:cs typeface="Gisha" pitchFamily="34" charset="-79"/>
              </a:rPr>
              <a:t>.</a:t>
            </a:r>
            <a:r>
              <a:rPr lang="en-US" sz="2400" dirty="0" smtClean="0">
                <a:latin typeface="Gisha" pitchFamily="34" charset="-79"/>
                <a:cs typeface="Gisha" pitchFamily="34" charset="-79"/>
              </a:rPr>
              <a:t> </a:t>
            </a:r>
            <a:br>
              <a:rPr lang="en-US" sz="2400" dirty="0" smtClean="0">
                <a:latin typeface="Gisha" pitchFamily="34" charset="-79"/>
                <a:cs typeface="Gisha" pitchFamily="34" charset="-79"/>
              </a:rPr>
            </a:br>
            <a:r>
              <a:rPr lang="en-US" sz="2400" dirty="0" smtClean="0">
                <a:latin typeface="Gisha" pitchFamily="34" charset="-79"/>
                <a:cs typeface="Gisha" pitchFamily="34" charset="-79"/>
              </a:rPr>
              <a:t>La </a:t>
            </a:r>
            <a:r>
              <a:rPr lang="en-US" sz="2400" dirty="0" err="1" smtClean="0">
                <a:latin typeface="Gisha" pitchFamily="34" charset="-79"/>
                <a:cs typeface="Gisha" pitchFamily="34" charset="-79"/>
              </a:rPr>
              <a:t>comunicazione</a:t>
            </a:r>
            <a:r>
              <a:rPr lang="en-US" sz="2400" dirty="0" smtClean="0">
                <a:latin typeface="Gisha" pitchFamily="34" charset="-79"/>
                <a:cs typeface="Gisha" pitchFamily="34" charset="-79"/>
              </a:rPr>
              <a:t> in viva-voce, è DECT/GAP. </a:t>
            </a:r>
            <a:br>
              <a:rPr lang="en-US" sz="2400" dirty="0" smtClean="0">
                <a:latin typeface="Gisha" pitchFamily="34" charset="-79"/>
                <a:cs typeface="Gisha" pitchFamily="34" charset="-79"/>
              </a:rPr>
            </a:br>
            <a:r>
              <a:rPr lang="en-US" sz="2400" dirty="0" err="1" smtClean="0">
                <a:latin typeface="Gisha" pitchFamily="34" charset="-79"/>
                <a:cs typeface="Gisha" pitchFamily="34" charset="-79"/>
              </a:rPr>
              <a:t>SilSOS</a:t>
            </a:r>
            <a:r>
              <a:rPr lang="en-US" sz="2400" dirty="0" smtClean="0">
                <a:latin typeface="Gisha" pitchFamily="34" charset="-79"/>
                <a:cs typeface="Gisha" pitchFamily="34" charset="-79"/>
              </a:rPr>
              <a:t> </a:t>
            </a:r>
            <a:r>
              <a:rPr lang="en-US" sz="2400" dirty="0" err="1" smtClean="0">
                <a:latin typeface="Gisha" pitchFamily="34" charset="-79"/>
                <a:cs typeface="Gisha" pitchFamily="34" charset="-79"/>
              </a:rPr>
              <a:t>viene</a:t>
            </a:r>
            <a:r>
              <a:rPr lang="en-US" sz="2400" dirty="0" smtClean="0">
                <a:latin typeface="Gisha" pitchFamily="34" charset="-79"/>
                <a:cs typeface="Gisha" pitchFamily="34" charset="-79"/>
              </a:rPr>
              <a:t> </a:t>
            </a:r>
            <a:r>
              <a:rPr lang="en-US" sz="2400" dirty="0" err="1" smtClean="0">
                <a:latin typeface="Gisha" pitchFamily="34" charset="-79"/>
                <a:cs typeface="Gisha" pitchFamily="34" charset="-79"/>
              </a:rPr>
              <a:t>assegnato</a:t>
            </a:r>
            <a:r>
              <a:rPr lang="en-US" sz="2400" dirty="0" smtClean="0">
                <a:latin typeface="Gisha" pitchFamily="34" charset="-79"/>
                <a:cs typeface="Gisha" pitchFamily="34" charset="-79"/>
              </a:rPr>
              <a:t> a </a:t>
            </a:r>
            <a:r>
              <a:rPr lang="en-US" sz="2400" dirty="0" err="1" smtClean="0">
                <a:latin typeface="Gisha" pitchFamily="34" charset="-79"/>
                <a:cs typeface="Gisha" pitchFamily="34" charset="-79"/>
              </a:rPr>
              <a:t>qualsiasi</a:t>
            </a:r>
            <a:r>
              <a:rPr lang="en-US" sz="2400" dirty="0" smtClean="0">
                <a:latin typeface="Gisha" pitchFamily="34" charset="-79"/>
                <a:cs typeface="Gisha" pitchFamily="34" charset="-79"/>
              </a:rPr>
              <a:t> base cordless </a:t>
            </a:r>
            <a:r>
              <a:rPr lang="en-US" sz="2400" dirty="0" err="1" smtClean="0">
                <a:latin typeface="Gisha" pitchFamily="34" charset="-79"/>
                <a:cs typeface="Gisha" pitchFamily="34" charset="-79"/>
              </a:rPr>
              <a:t>Dect</a:t>
            </a:r>
            <a:r>
              <a:rPr lang="en-US" sz="2400" dirty="0" smtClean="0">
                <a:latin typeface="Gisha" pitchFamily="34" charset="-79"/>
                <a:cs typeface="Gisha" pitchFamily="34" charset="-79"/>
              </a:rPr>
              <a:t>, o </a:t>
            </a:r>
            <a:r>
              <a:rPr lang="en-US" sz="2400" dirty="0" err="1" smtClean="0">
                <a:latin typeface="Gisha" pitchFamily="34" charset="-79"/>
                <a:cs typeface="Gisha" pitchFamily="34" charset="-79"/>
              </a:rPr>
              <a:t>stazione</a:t>
            </a:r>
            <a:r>
              <a:rPr lang="en-US" sz="2400" dirty="0" smtClean="0">
                <a:latin typeface="Gisha" pitchFamily="34" charset="-79"/>
                <a:cs typeface="Gisha" pitchFamily="34" charset="-79"/>
              </a:rPr>
              <a:t> </a:t>
            </a:r>
            <a:r>
              <a:rPr lang="en-US" sz="2400" dirty="0" err="1" smtClean="0">
                <a:latin typeface="Gisha" pitchFamily="34" charset="-79"/>
                <a:cs typeface="Gisha" pitchFamily="34" charset="-79"/>
              </a:rPr>
              <a:t>ripetitrice</a:t>
            </a:r>
            <a:r>
              <a:rPr lang="en-US" sz="2400" dirty="0" smtClean="0">
                <a:latin typeface="Gisha" pitchFamily="34" charset="-79"/>
                <a:cs typeface="Gisha" pitchFamily="34" charset="-79"/>
              </a:rPr>
              <a:t> </a:t>
            </a:r>
            <a:r>
              <a:rPr lang="en-US" sz="2400" dirty="0" err="1" smtClean="0">
                <a:latin typeface="Gisha" pitchFamily="34" charset="-79"/>
                <a:cs typeface="Gisha" pitchFamily="34" charset="-79"/>
              </a:rPr>
              <a:t>Dect</a:t>
            </a:r>
            <a:r>
              <a:rPr lang="en-US" sz="2400" dirty="0" smtClean="0">
                <a:latin typeface="Gisha" pitchFamily="34" charset="-79"/>
                <a:cs typeface="Gisha" pitchFamily="34" charset="-79"/>
              </a:rPr>
              <a:t>, integrate </a:t>
            </a:r>
            <a:r>
              <a:rPr lang="en-US" sz="2400" dirty="0" err="1" smtClean="0">
                <a:latin typeface="Gisha" pitchFamily="34" charset="-79"/>
                <a:cs typeface="Gisha" pitchFamily="34" charset="-79"/>
              </a:rPr>
              <a:t>dei</a:t>
            </a:r>
            <a:r>
              <a:rPr lang="en-US" sz="2400" dirty="0" smtClean="0">
                <a:latin typeface="Gisha" pitchFamily="34" charset="-79"/>
                <a:cs typeface="Gisha" pitchFamily="34" charset="-79"/>
              </a:rPr>
              <a:t> </a:t>
            </a:r>
            <a:r>
              <a:rPr lang="en-US" sz="2400" dirty="0" err="1" smtClean="0">
                <a:latin typeface="Gisha" pitchFamily="34" charset="-79"/>
                <a:cs typeface="Gisha" pitchFamily="34" charset="-79"/>
              </a:rPr>
              <a:t>centralini</a:t>
            </a:r>
            <a:r>
              <a:rPr lang="en-US" sz="2400" dirty="0" smtClean="0">
                <a:latin typeface="Gisha" pitchFamily="34" charset="-79"/>
                <a:cs typeface="Gisha" pitchFamily="34" charset="-79"/>
              </a:rPr>
              <a:t>.</a:t>
            </a:r>
            <a:r>
              <a:rPr lang="de-DE" sz="2400" dirty="0" smtClean="0">
                <a:latin typeface="Gisha" pitchFamily="34" charset="-79"/>
                <a:cs typeface="Gisha" pitchFamily="34" charset="-79"/>
              </a:rPr>
              <a:t> </a:t>
            </a:r>
            <a:endParaRPr lang="de-DE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963" y="1228610"/>
            <a:ext cx="1583872" cy="204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3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/>
          <p:cNvGrpSpPr/>
          <p:nvPr/>
        </p:nvGrpSpPr>
        <p:grpSpPr>
          <a:xfrm>
            <a:off x="114139" y="180000"/>
            <a:ext cx="12027059" cy="338667"/>
            <a:chOff x="351207" y="719668"/>
            <a:chExt cx="11423104" cy="578553"/>
          </a:xfrm>
        </p:grpSpPr>
        <p:sp>
          <p:nvSpPr>
            <p:cNvPr id="20" name="Freihandform 19"/>
            <p:cNvSpPr/>
            <p:nvPr/>
          </p:nvSpPr>
          <p:spPr>
            <a:xfrm>
              <a:off x="351207" y="719668"/>
              <a:ext cx="3046749" cy="578553"/>
            </a:xfrm>
            <a:custGeom>
              <a:avLst/>
              <a:gdLst>
                <a:gd name="connsiteX0" fmla="*/ 0 w 3193520"/>
                <a:gd name="connsiteY0" fmla="*/ 0 h 578553"/>
                <a:gd name="connsiteX1" fmla="*/ 2904244 w 3193520"/>
                <a:gd name="connsiteY1" fmla="*/ 0 h 578553"/>
                <a:gd name="connsiteX2" fmla="*/ 3193520 w 3193520"/>
                <a:gd name="connsiteY2" fmla="*/ 289277 h 578553"/>
                <a:gd name="connsiteX3" fmla="*/ 2904244 w 3193520"/>
                <a:gd name="connsiteY3" fmla="*/ 578553 h 578553"/>
                <a:gd name="connsiteX4" fmla="*/ 0 w 3193520"/>
                <a:gd name="connsiteY4" fmla="*/ 578553 h 578553"/>
                <a:gd name="connsiteX5" fmla="*/ 289277 w 3193520"/>
                <a:gd name="connsiteY5" fmla="*/ 289277 h 578553"/>
                <a:gd name="connsiteX6" fmla="*/ 0 w 3193520"/>
                <a:gd name="connsiteY6" fmla="*/ 0 h 57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3520" h="578553">
                  <a:moveTo>
                    <a:pt x="0" y="0"/>
                  </a:moveTo>
                  <a:lnTo>
                    <a:pt x="2904244" y="0"/>
                  </a:lnTo>
                  <a:lnTo>
                    <a:pt x="3193520" y="289277"/>
                  </a:lnTo>
                  <a:lnTo>
                    <a:pt x="2904244" y="578553"/>
                  </a:lnTo>
                  <a:lnTo>
                    <a:pt x="0" y="578553"/>
                  </a:lnTo>
                  <a:lnTo>
                    <a:pt x="289277" y="289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5284" tIns="18669" rIns="307945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b="1" kern="1200" dirty="0" err="1" smtClean="0">
                  <a:solidFill>
                    <a:srgbClr val="001642"/>
                  </a:solidFill>
                  <a:latin typeface="Gisha" pitchFamily="34" charset="-79"/>
                  <a:cs typeface="Gisha" pitchFamily="34" charset="-79"/>
                </a:rPr>
                <a:t>Allarme</a:t>
              </a:r>
              <a:r>
                <a:rPr lang="de-DE" sz="1400" b="1" kern="1200" dirty="0" smtClean="0">
                  <a:solidFill>
                    <a:srgbClr val="001642"/>
                  </a:solidFill>
                  <a:latin typeface="Gisha" pitchFamily="34" charset="-79"/>
                  <a:cs typeface="Gisha" pitchFamily="34" charset="-79"/>
                </a:rPr>
                <a:t> personale</a:t>
              </a:r>
              <a:endParaRPr lang="de-DE" sz="1400" b="1" kern="1200" dirty="0">
                <a:solidFill>
                  <a:srgbClr val="001642"/>
                </a:solidFill>
                <a:latin typeface="Gisha" pitchFamily="34" charset="-79"/>
                <a:cs typeface="Gisha" pitchFamily="34" charset="-79"/>
              </a:endParaRPr>
            </a:p>
          </p:txBody>
        </p:sp>
        <p:sp>
          <p:nvSpPr>
            <p:cNvPr id="21" name="Freihandform 20"/>
            <p:cNvSpPr/>
            <p:nvPr/>
          </p:nvSpPr>
          <p:spPr>
            <a:xfrm>
              <a:off x="3225376" y="719668"/>
              <a:ext cx="3039957" cy="578553"/>
            </a:xfrm>
            <a:custGeom>
              <a:avLst/>
              <a:gdLst>
                <a:gd name="connsiteX0" fmla="*/ 0 w 3193520"/>
                <a:gd name="connsiteY0" fmla="*/ 0 h 578553"/>
                <a:gd name="connsiteX1" fmla="*/ 2904244 w 3193520"/>
                <a:gd name="connsiteY1" fmla="*/ 0 h 578553"/>
                <a:gd name="connsiteX2" fmla="*/ 3193520 w 3193520"/>
                <a:gd name="connsiteY2" fmla="*/ 289277 h 578553"/>
                <a:gd name="connsiteX3" fmla="*/ 2904244 w 3193520"/>
                <a:gd name="connsiteY3" fmla="*/ 578553 h 578553"/>
                <a:gd name="connsiteX4" fmla="*/ 0 w 3193520"/>
                <a:gd name="connsiteY4" fmla="*/ 578553 h 578553"/>
                <a:gd name="connsiteX5" fmla="*/ 289277 w 3193520"/>
                <a:gd name="connsiteY5" fmla="*/ 289277 h 578553"/>
                <a:gd name="connsiteX6" fmla="*/ 0 w 3193520"/>
                <a:gd name="connsiteY6" fmla="*/ 0 h 57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3520" h="578553">
                  <a:moveTo>
                    <a:pt x="0" y="0"/>
                  </a:moveTo>
                  <a:lnTo>
                    <a:pt x="2904244" y="0"/>
                  </a:lnTo>
                  <a:lnTo>
                    <a:pt x="3193520" y="289277"/>
                  </a:lnTo>
                  <a:lnTo>
                    <a:pt x="2904244" y="578553"/>
                  </a:lnTo>
                  <a:lnTo>
                    <a:pt x="0" y="578553"/>
                  </a:lnTo>
                  <a:lnTo>
                    <a:pt x="289277" y="289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141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5284" tIns="18669" rIns="307945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 err="1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Possibili</a:t>
              </a:r>
              <a:r>
                <a:rPr lang="de-DE" sz="1400" dirty="0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 </a:t>
              </a:r>
              <a:r>
                <a:rPr lang="de-DE" sz="1400" dirty="0" err="1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applicazioni</a:t>
              </a:r>
              <a:endParaRPr lang="de-DE" sz="1400" kern="1200" dirty="0">
                <a:solidFill>
                  <a:schemeClr val="bg1"/>
                </a:solidFill>
                <a:latin typeface="Gisha" pitchFamily="34" charset="-79"/>
                <a:cs typeface="Gisha" pitchFamily="34" charset="-79"/>
              </a:endParaRPr>
            </a:p>
          </p:txBody>
        </p:sp>
        <p:sp>
          <p:nvSpPr>
            <p:cNvPr id="22" name="Freihandform 21"/>
            <p:cNvSpPr/>
            <p:nvPr/>
          </p:nvSpPr>
          <p:spPr>
            <a:xfrm>
              <a:off x="6099544" y="719668"/>
              <a:ext cx="2750945" cy="578553"/>
            </a:xfrm>
            <a:custGeom>
              <a:avLst/>
              <a:gdLst>
                <a:gd name="connsiteX0" fmla="*/ 0 w 2889657"/>
                <a:gd name="connsiteY0" fmla="*/ 0 h 578553"/>
                <a:gd name="connsiteX1" fmla="*/ 2600381 w 2889657"/>
                <a:gd name="connsiteY1" fmla="*/ 0 h 578553"/>
                <a:gd name="connsiteX2" fmla="*/ 2889657 w 2889657"/>
                <a:gd name="connsiteY2" fmla="*/ 289277 h 578553"/>
                <a:gd name="connsiteX3" fmla="*/ 2600381 w 2889657"/>
                <a:gd name="connsiteY3" fmla="*/ 578553 h 578553"/>
                <a:gd name="connsiteX4" fmla="*/ 0 w 2889657"/>
                <a:gd name="connsiteY4" fmla="*/ 578553 h 578553"/>
                <a:gd name="connsiteX5" fmla="*/ 289277 w 2889657"/>
                <a:gd name="connsiteY5" fmla="*/ 289277 h 578553"/>
                <a:gd name="connsiteX6" fmla="*/ 0 w 2889657"/>
                <a:gd name="connsiteY6" fmla="*/ 0 h 57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9657" h="578553">
                  <a:moveTo>
                    <a:pt x="0" y="0"/>
                  </a:moveTo>
                  <a:lnTo>
                    <a:pt x="2600381" y="0"/>
                  </a:lnTo>
                  <a:lnTo>
                    <a:pt x="2889657" y="289277"/>
                  </a:lnTo>
                  <a:lnTo>
                    <a:pt x="2600381" y="578553"/>
                  </a:lnTo>
                  <a:lnTo>
                    <a:pt x="0" y="578553"/>
                  </a:lnTo>
                  <a:lnTo>
                    <a:pt x="289277" y="289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141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5284" tIns="18669" rIns="307945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kern="1200" dirty="0" err="1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Dati</a:t>
              </a:r>
              <a:r>
                <a:rPr lang="de-DE" sz="1400" kern="1200" dirty="0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 </a:t>
              </a:r>
              <a:r>
                <a:rPr lang="de-DE" sz="1400" kern="1200" dirty="0" err="1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tecnici</a:t>
              </a:r>
              <a:endParaRPr lang="de-DE" sz="1400" kern="1200" dirty="0">
                <a:solidFill>
                  <a:schemeClr val="bg1"/>
                </a:solidFill>
                <a:latin typeface="Gisha" pitchFamily="34" charset="-79"/>
                <a:cs typeface="Gisha" pitchFamily="34" charset="-79"/>
              </a:endParaRPr>
            </a:p>
          </p:txBody>
        </p:sp>
        <p:sp>
          <p:nvSpPr>
            <p:cNvPr id="23" name="Freihandform 22"/>
            <p:cNvSpPr/>
            <p:nvPr/>
          </p:nvSpPr>
          <p:spPr>
            <a:xfrm>
              <a:off x="8669849" y="719668"/>
              <a:ext cx="3104462" cy="578553"/>
            </a:xfrm>
            <a:custGeom>
              <a:avLst/>
              <a:gdLst>
                <a:gd name="connsiteX0" fmla="*/ 0 w 3193520"/>
                <a:gd name="connsiteY0" fmla="*/ 0 h 578553"/>
                <a:gd name="connsiteX1" fmla="*/ 2904244 w 3193520"/>
                <a:gd name="connsiteY1" fmla="*/ 0 h 578553"/>
                <a:gd name="connsiteX2" fmla="*/ 3193520 w 3193520"/>
                <a:gd name="connsiteY2" fmla="*/ 289277 h 578553"/>
                <a:gd name="connsiteX3" fmla="*/ 2904244 w 3193520"/>
                <a:gd name="connsiteY3" fmla="*/ 578553 h 578553"/>
                <a:gd name="connsiteX4" fmla="*/ 0 w 3193520"/>
                <a:gd name="connsiteY4" fmla="*/ 578553 h 578553"/>
                <a:gd name="connsiteX5" fmla="*/ 289277 w 3193520"/>
                <a:gd name="connsiteY5" fmla="*/ 289277 h 578553"/>
                <a:gd name="connsiteX6" fmla="*/ 0 w 3193520"/>
                <a:gd name="connsiteY6" fmla="*/ 0 h 57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3520" h="578553">
                  <a:moveTo>
                    <a:pt x="0" y="0"/>
                  </a:moveTo>
                  <a:lnTo>
                    <a:pt x="2904244" y="0"/>
                  </a:lnTo>
                  <a:lnTo>
                    <a:pt x="3193520" y="289277"/>
                  </a:lnTo>
                  <a:lnTo>
                    <a:pt x="2904244" y="578553"/>
                  </a:lnTo>
                  <a:lnTo>
                    <a:pt x="0" y="578553"/>
                  </a:lnTo>
                  <a:lnTo>
                    <a:pt x="289277" y="289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141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5284" tIns="18669" rIns="307945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 err="1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SILsos</a:t>
              </a:r>
              <a:r>
                <a:rPr lang="de-DE" sz="1400" dirty="0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 </a:t>
              </a:r>
              <a:r>
                <a:rPr lang="de-DE" sz="1400" dirty="0" err="1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made</a:t>
              </a:r>
              <a:r>
                <a:rPr lang="de-DE" sz="1400" dirty="0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 in Germany</a:t>
              </a:r>
              <a:endParaRPr lang="de-DE" sz="1400" kern="1200" dirty="0">
                <a:solidFill>
                  <a:schemeClr val="bg1"/>
                </a:solidFill>
                <a:latin typeface="Gisha" pitchFamily="34" charset="-79"/>
                <a:cs typeface="Gisha" pitchFamily="34" charset="-79"/>
              </a:endParaRPr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2327957" y="1021931"/>
            <a:ext cx="828795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rgbClr val="FF0000"/>
                </a:solidFill>
                <a:latin typeface="Gisha" panose="020B0502040204020203" pitchFamily="34" charset="-79"/>
                <a:ea typeface="Calibri" panose="020F0502020204030204" pitchFamily="34" charset="0"/>
              </a:rPr>
              <a:t>EMERGENZE ATTIVABILI TRAMITE PULSANTE O SENSORE DI ACCELERAZIONE</a:t>
            </a:r>
            <a:endParaRPr lang="de-DE" sz="2400" dirty="0" smtClean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Gisha" panose="020B0502040204020203" pitchFamily="34" charset="-79"/>
                <a:ea typeface="Calibri" panose="020F0502020204030204" pitchFamily="34" charset="0"/>
              </a:rPr>
              <a:t>con la </a:t>
            </a:r>
            <a:r>
              <a:rPr lang="en-US" sz="2400" dirty="0" err="1" smtClean="0">
                <a:latin typeface="Gisha" panose="020B0502040204020203" pitchFamily="34" charset="-79"/>
                <a:ea typeface="Calibri" panose="020F0502020204030204" pitchFamily="34" charset="0"/>
              </a:rPr>
              <a:t>tecnologia</a:t>
            </a:r>
            <a:r>
              <a:rPr lang="en-US" sz="2400" dirty="0" smtClean="0">
                <a:latin typeface="Gisha" panose="020B0502040204020203" pitchFamily="34" charset="-79"/>
                <a:ea typeface="Calibri" panose="020F0502020204030204" pitchFamily="34" charset="0"/>
              </a:rPr>
              <a:t> DECT la </a:t>
            </a:r>
            <a:r>
              <a:rPr lang="en-US" sz="2400" dirty="0" err="1" smtClean="0">
                <a:latin typeface="Gisha" panose="020B0502040204020203" pitchFamily="34" charset="-79"/>
                <a:ea typeface="Calibri" panose="020F0502020204030204" pitchFamily="34" charset="0"/>
              </a:rPr>
              <a:t>comunicazione</a:t>
            </a:r>
            <a:r>
              <a:rPr lang="en-US" sz="2400" dirty="0" smtClean="0">
                <a:latin typeface="Gisha" panose="020B0502040204020203" pitchFamily="34" charset="-79"/>
                <a:ea typeface="Calibri" panose="020F0502020204030204" pitchFamily="34" charset="0"/>
              </a:rPr>
              <a:t> è </a:t>
            </a:r>
            <a:r>
              <a:rPr lang="en-US" sz="2400" dirty="0" err="1" smtClean="0">
                <a:latin typeface="Gisha" panose="020B0502040204020203" pitchFamily="34" charset="-79"/>
                <a:ea typeface="Calibri" panose="020F0502020204030204" pitchFamily="34" charset="0"/>
              </a:rPr>
              <a:t>sempre</a:t>
            </a:r>
            <a:r>
              <a:rPr lang="en-US" sz="2400" dirty="0" smtClean="0">
                <a:latin typeface="Gisha" panose="020B0502040204020203" pitchFamily="34" charset="-79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Gisha" panose="020B0502040204020203" pitchFamily="34" charset="-79"/>
                <a:ea typeface="Calibri" panose="020F0502020204030204" pitchFamily="34" charset="0"/>
              </a:rPr>
              <a:t>disponibile</a:t>
            </a:r>
            <a:endParaRPr lang="en-US" sz="2400" dirty="0" smtClean="0">
              <a:latin typeface="Gisha" panose="020B0502040204020203" pitchFamily="34" charset="-79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Gisha" panose="020B0502040204020203" pitchFamily="34" charset="-79"/>
                <a:ea typeface="Calibri" panose="020F0502020204030204" pitchFamily="34" charset="0"/>
              </a:rPr>
              <a:t>L’ </a:t>
            </a:r>
            <a:r>
              <a:rPr lang="en-US" sz="2400" dirty="0">
                <a:latin typeface="Gisha" panose="020B0502040204020203" pitchFamily="34" charset="-79"/>
                <a:ea typeface="Calibri" panose="020F0502020204030204" pitchFamily="34" charset="0"/>
              </a:rPr>
              <a:t>IP65 </a:t>
            </a:r>
            <a:r>
              <a:rPr lang="en-US" sz="2400" dirty="0" smtClean="0">
                <a:latin typeface="Gisha" panose="020B0502040204020203" pitchFamily="34" charset="-79"/>
                <a:ea typeface="Calibri" panose="020F0502020204030204" pitchFamily="34" charset="0"/>
              </a:rPr>
              <a:t>lo </a:t>
            </a:r>
            <a:r>
              <a:rPr lang="en-US" sz="2400" dirty="0" err="1" smtClean="0">
                <a:latin typeface="Gisha" panose="020B0502040204020203" pitchFamily="34" charset="-79"/>
                <a:ea typeface="Calibri" panose="020F0502020204030204" pitchFamily="34" charset="0"/>
              </a:rPr>
              <a:t>rende</a:t>
            </a:r>
            <a:r>
              <a:rPr lang="en-US" sz="2400" dirty="0" smtClean="0">
                <a:latin typeface="Gisha" panose="020B0502040204020203" pitchFamily="34" charset="-79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Gisha" panose="020B0502040204020203" pitchFamily="34" charset="-79"/>
                <a:ea typeface="Calibri" panose="020F0502020204030204" pitchFamily="34" charset="0"/>
              </a:rPr>
              <a:t>disponibile</a:t>
            </a:r>
            <a:r>
              <a:rPr lang="en-US" sz="2400" dirty="0" smtClean="0">
                <a:latin typeface="Gisha" panose="020B0502040204020203" pitchFamily="34" charset="-79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Gisha" panose="020B0502040204020203" pitchFamily="34" charset="-79"/>
                <a:ea typeface="Calibri" panose="020F0502020204030204" pitchFamily="34" charset="0"/>
              </a:rPr>
              <a:t>anche</a:t>
            </a:r>
            <a:r>
              <a:rPr lang="en-US" sz="2400" dirty="0" smtClean="0">
                <a:latin typeface="Gisha" panose="020B0502040204020203" pitchFamily="34" charset="-79"/>
                <a:ea typeface="Calibri" panose="020F0502020204030204" pitchFamily="34" charset="0"/>
              </a:rPr>
              <a:t> in </a:t>
            </a:r>
            <a:r>
              <a:rPr lang="en-US" sz="2400" dirty="0" err="1" smtClean="0">
                <a:latin typeface="Gisha" panose="020B0502040204020203" pitchFamily="34" charset="-79"/>
                <a:ea typeface="Calibri" panose="020F0502020204030204" pitchFamily="34" charset="0"/>
              </a:rPr>
              <a:t>situazioni</a:t>
            </a:r>
            <a:r>
              <a:rPr lang="en-US" sz="2400" dirty="0" smtClean="0">
                <a:latin typeface="Gisha" panose="020B0502040204020203" pitchFamily="34" charset="-79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Gisha" panose="020B0502040204020203" pitchFamily="34" charset="-79"/>
                <a:ea typeface="Calibri" panose="020F0502020204030204" pitchFamily="34" charset="0"/>
              </a:rPr>
              <a:t>estreme</a:t>
            </a:r>
            <a:r>
              <a:rPr lang="en-US" sz="2400" dirty="0" smtClean="0">
                <a:latin typeface="Gisha" panose="020B0502040204020203" pitchFamily="34" charset="-79"/>
                <a:ea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Gisha" panose="020B0502040204020203" pitchFamily="34" charset="-79"/>
                <a:ea typeface="Calibri" panose="020F0502020204030204" pitchFamily="34" charset="0"/>
              </a:rPr>
              <a:t>SIL </a:t>
            </a:r>
            <a:r>
              <a:rPr lang="en-US" sz="2400" dirty="0" err="1" smtClean="0">
                <a:latin typeface="Gisha" panose="020B0502040204020203" pitchFamily="34" charset="-79"/>
                <a:ea typeface="Calibri" panose="020F0502020204030204" pitchFamily="34" charset="0"/>
              </a:rPr>
              <a:t>sos</a:t>
            </a:r>
            <a:r>
              <a:rPr lang="en-US" sz="2400" dirty="0" smtClean="0">
                <a:latin typeface="Gisha" panose="020B0502040204020203" pitchFamily="34" charset="-79"/>
                <a:ea typeface="Calibri" panose="020F0502020204030204" pitchFamily="34" charset="0"/>
              </a:rPr>
              <a:t> è </a:t>
            </a:r>
            <a:r>
              <a:rPr lang="en-US" sz="2400" dirty="0" err="1" smtClean="0">
                <a:latin typeface="Gisha" panose="020B0502040204020203" pitchFamily="34" charset="-79"/>
                <a:ea typeface="Calibri" panose="020F0502020204030204" pitchFamily="34" charset="0"/>
              </a:rPr>
              <a:t>compatibile</a:t>
            </a:r>
            <a:r>
              <a:rPr lang="en-US" sz="2400" dirty="0" smtClean="0">
                <a:latin typeface="Gisha" panose="020B0502040204020203" pitchFamily="34" charset="-79"/>
                <a:ea typeface="Calibri" panose="020F0502020204030204" pitchFamily="34" charset="0"/>
              </a:rPr>
              <a:t> con </a:t>
            </a:r>
            <a:r>
              <a:rPr lang="en-US" sz="2400" dirty="0" err="1" smtClean="0">
                <a:latin typeface="Gisha" panose="020B0502040204020203" pitchFamily="34" charset="-79"/>
                <a:ea typeface="Calibri" panose="020F0502020204030204" pitchFamily="34" charset="0"/>
              </a:rPr>
              <a:t>tutti</a:t>
            </a:r>
            <a:r>
              <a:rPr lang="en-US" sz="2400" dirty="0" smtClean="0">
                <a:latin typeface="Gisha" panose="020B0502040204020203" pitchFamily="34" charset="-79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Gisha" panose="020B0502040204020203" pitchFamily="34" charset="-79"/>
                <a:ea typeface="Calibri" panose="020F0502020204030204" pitchFamily="34" charset="0"/>
              </a:rPr>
              <a:t>i</a:t>
            </a:r>
            <a:r>
              <a:rPr lang="en-US" sz="2400" dirty="0" smtClean="0">
                <a:latin typeface="Gisha" panose="020B0502040204020203" pitchFamily="34" charset="-79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Gisha" panose="020B0502040204020203" pitchFamily="34" charset="-79"/>
                <a:ea typeface="Calibri" panose="020F0502020204030204" pitchFamily="34" charset="0"/>
              </a:rPr>
              <a:t>s</a:t>
            </a:r>
            <a:r>
              <a:rPr lang="en-US" sz="2400" dirty="0" err="1" smtClean="0">
                <a:latin typeface="Gisha" panose="020B0502040204020203" pitchFamily="34" charset="-79"/>
                <a:ea typeface="Calibri" panose="020F0502020204030204" pitchFamily="34" charset="0"/>
              </a:rPr>
              <a:t>istemi</a:t>
            </a:r>
            <a:r>
              <a:rPr lang="en-US" sz="2400" dirty="0" smtClean="0">
                <a:latin typeface="Gisha" panose="020B0502040204020203" pitchFamily="34" charset="-79"/>
                <a:ea typeface="Calibri" panose="020F0502020204030204" pitchFamily="34" charset="0"/>
              </a:rPr>
              <a:t> o cordless DECT.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de-DE" b="1" dirty="0" smtClean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de-DE" b="1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216000" y="1021931"/>
            <a:ext cx="1536862" cy="5036230"/>
            <a:chOff x="291938" y="1021931"/>
            <a:chExt cx="1536862" cy="5036230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39" y="1021931"/>
              <a:ext cx="1536861" cy="1025782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8" t="9243" r="638" b="21884"/>
            <a:stretch/>
          </p:blipFill>
          <p:spPr>
            <a:xfrm>
              <a:off x="291938" y="3868069"/>
              <a:ext cx="1536861" cy="1058478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21" b="10625"/>
            <a:stretch/>
          </p:blipFill>
          <p:spPr>
            <a:xfrm>
              <a:off x="291938" y="2153545"/>
              <a:ext cx="1536861" cy="1608691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38" y="5032380"/>
              <a:ext cx="1536861" cy="1025781"/>
            </a:xfrm>
            <a:prstGeom prst="rect">
              <a:avLst/>
            </a:prstGeom>
          </p:spPr>
        </p:pic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160" y="4184080"/>
            <a:ext cx="2308996" cy="243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/>
        </p:nvSpPr>
        <p:spPr>
          <a:xfrm>
            <a:off x="1980000" y="1022400"/>
            <a:ext cx="92000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USO INDUSTRIALE</a:t>
            </a:r>
            <a:endParaRPr lang="it-IT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itchFamily="34" charset="0"/>
              <a:buChar char="•"/>
            </a:pPr>
            <a:endParaRPr lang="it-IT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b="1" dirty="0">
                <a:latin typeface="Gisha" panose="020B0502040204020203" pitchFamily="34" charset="-79"/>
                <a:cs typeface="Gisha" panose="020B0502040204020203" pitchFamily="34" charset="-79"/>
              </a:rPr>
              <a:t>Persone </a:t>
            </a:r>
            <a:r>
              <a:rPr lang="it-IT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in difficoltà </a:t>
            </a:r>
            <a:r>
              <a:rPr lang="it-IT" b="1" dirty="0">
                <a:latin typeface="Gisha" panose="020B0502040204020203" pitchFamily="34" charset="-79"/>
                <a:cs typeface="Gisha" panose="020B0502040204020203" pitchFamily="34" charset="-79"/>
              </a:rPr>
              <a:t>possono chiamare </a:t>
            </a:r>
            <a:r>
              <a:rPr lang="it-IT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premendo il tasto, la chiamata partirà verso uno dei 5 numeri programmati in sequenza fino a che qualcuno risponde. </a:t>
            </a:r>
            <a:endParaRPr lang="it-IT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b="1" dirty="0">
                <a:latin typeface="Gisha" panose="020B0502040204020203" pitchFamily="34" charset="-79"/>
                <a:cs typeface="Gisha" panose="020B0502040204020203" pitchFamily="34" charset="-79"/>
              </a:rPr>
              <a:t>Il sensore di accelerazione può essere configurato </a:t>
            </a:r>
            <a:r>
              <a:rPr lang="it-IT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in modo </a:t>
            </a:r>
            <a:r>
              <a:rPr lang="it-IT" b="1" dirty="0">
                <a:latin typeface="Gisha" panose="020B0502040204020203" pitchFamily="34" charset="-79"/>
                <a:cs typeface="Gisha" panose="020B0502040204020203" pitchFamily="34" charset="-79"/>
              </a:rPr>
              <a:t>che il collegamento </a:t>
            </a:r>
            <a:r>
              <a:rPr lang="it-IT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inizi </a:t>
            </a:r>
            <a:r>
              <a:rPr lang="it-IT" b="1" dirty="0">
                <a:latin typeface="Gisha" panose="020B0502040204020203" pitchFamily="34" charset="-79"/>
                <a:cs typeface="Gisha" panose="020B0502040204020203" pitchFamily="34" charset="-79"/>
              </a:rPr>
              <a:t>automaticamente dopo </a:t>
            </a:r>
            <a:r>
              <a:rPr lang="it-IT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un tempo programmato in assenza di movimento. </a:t>
            </a:r>
            <a:endParaRPr lang="it-IT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In </a:t>
            </a:r>
            <a:r>
              <a:rPr lang="it-IT" b="1" dirty="0">
                <a:latin typeface="Gisha" panose="020B0502040204020203" pitchFamily="34" charset="-79"/>
                <a:cs typeface="Gisha" panose="020B0502040204020203" pitchFamily="34" charset="-79"/>
              </a:rPr>
              <a:t>fabbrica </a:t>
            </a:r>
            <a:r>
              <a:rPr lang="it-IT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o in ospedale i </a:t>
            </a:r>
            <a:r>
              <a:rPr lang="it-IT" b="1" dirty="0">
                <a:latin typeface="Gisha" panose="020B0502040204020203" pitchFamily="34" charset="-79"/>
                <a:cs typeface="Gisha" panose="020B0502040204020203" pitchFamily="34" charset="-79"/>
              </a:rPr>
              <a:t>visitatori possono essere dotati </a:t>
            </a:r>
            <a:r>
              <a:rPr lang="it-IT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del </a:t>
            </a:r>
            <a:r>
              <a:rPr lang="it-IT" b="1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SILsos</a:t>
            </a:r>
            <a:r>
              <a:rPr lang="it-IT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it-IT" b="1" dirty="0">
                <a:latin typeface="Gisha" panose="020B0502040204020203" pitchFamily="34" charset="-79"/>
                <a:cs typeface="Gisha" panose="020B0502040204020203" pitchFamily="34" charset="-79"/>
              </a:rPr>
              <a:t>per assicurare </a:t>
            </a:r>
            <a:r>
              <a:rPr lang="it-IT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la comunicazione </a:t>
            </a:r>
            <a:r>
              <a:rPr lang="it-IT" b="1" dirty="0">
                <a:latin typeface="Gisha" panose="020B0502040204020203" pitchFamily="34" charset="-79"/>
                <a:cs typeface="Gisha" panose="020B0502040204020203" pitchFamily="34" charset="-79"/>
              </a:rPr>
              <a:t>e </a:t>
            </a:r>
            <a:r>
              <a:rPr lang="it-IT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conseguentemente </a:t>
            </a:r>
            <a:r>
              <a:rPr lang="it-IT" b="1" dirty="0">
                <a:latin typeface="Gisha" panose="020B0502040204020203" pitchFamily="34" charset="-79"/>
                <a:cs typeface="Gisha" panose="020B0502040204020203" pitchFamily="34" charset="-79"/>
              </a:rPr>
              <a:t>la sicurezza.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Un oggetto prezioso o  costoso </a:t>
            </a:r>
            <a:r>
              <a:rPr lang="it-IT" b="1" dirty="0">
                <a:latin typeface="Gisha" panose="020B0502040204020203" pitchFamily="34" charset="-79"/>
                <a:cs typeface="Gisha" panose="020B0502040204020203" pitchFamily="34" charset="-79"/>
              </a:rPr>
              <a:t>può essere </a:t>
            </a:r>
            <a:r>
              <a:rPr lang="it-IT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dotato di </a:t>
            </a:r>
            <a:r>
              <a:rPr lang="it-IT" b="1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SILsos</a:t>
            </a:r>
            <a:r>
              <a:rPr lang="it-IT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 che rileva il movimento dello stesso (</a:t>
            </a:r>
            <a:r>
              <a:rPr lang="it-IT" b="1" dirty="0">
                <a:latin typeface="Gisha" panose="020B0502040204020203" pitchFamily="34" charset="-79"/>
                <a:cs typeface="Gisha" panose="020B0502040204020203" pitchFamily="34" charset="-79"/>
              </a:rPr>
              <a:t>per furto </a:t>
            </a:r>
            <a:r>
              <a:rPr lang="it-IT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ad esempio</a:t>
            </a:r>
            <a:r>
              <a:rPr lang="it-IT" b="1" dirty="0">
                <a:latin typeface="Gisha" panose="020B0502040204020203" pitchFamily="34" charset="-79"/>
                <a:cs typeface="Gisha" panose="020B0502040204020203" pitchFamily="34" charset="-79"/>
              </a:rPr>
              <a:t>).</a:t>
            </a:r>
          </a:p>
          <a:p>
            <a:pPr marL="285750" indent="-285750">
              <a:buFont typeface="Arial" pitchFamily="34" charset="0"/>
              <a:buChar char="•"/>
            </a:pPr>
            <a:endParaRPr lang="de-DE" b="1" dirty="0" smtClean="0">
              <a:solidFill>
                <a:prstClr val="whit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itchFamily="34" charset="0"/>
              <a:buChar char="•"/>
            </a:pPr>
            <a:endParaRPr lang="de-DE" b="1" dirty="0">
              <a:solidFill>
                <a:prstClr val="whit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" y="1022400"/>
            <a:ext cx="1536325" cy="5035732"/>
          </a:xfrm>
          <a:prstGeom prst="rect">
            <a:avLst/>
          </a:prstGeom>
        </p:spPr>
      </p:pic>
      <p:grpSp>
        <p:nvGrpSpPr>
          <p:cNvPr id="9" name="Gruppieren 8"/>
          <p:cNvGrpSpPr/>
          <p:nvPr/>
        </p:nvGrpSpPr>
        <p:grpSpPr>
          <a:xfrm>
            <a:off x="114139" y="180000"/>
            <a:ext cx="12027059" cy="338667"/>
            <a:chOff x="351207" y="719668"/>
            <a:chExt cx="11423104" cy="578553"/>
          </a:xfrm>
        </p:grpSpPr>
        <p:sp>
          <p:nvSpPr>
            <p:cNvPr id="10" name="Freihandform 9"/>
            <p:cNvSpPr/>
            <p:nvPr/>
          </p:nvSpPr>
          <p:spPr>
            <a:xfrm>
              <a:off x="351207" y="719668"/>
              <a:ext cx="3046749" cy="578553"/>
            </a:xfrm>
            <a:custGeom>
              <a:avLst/>
              <a:gdLst>
                <a:gd name="connsiteX0" fmla="*/ 0 w 3193520"/>
                <a:gd name="connsiteY0" fmla="*/ 0 h 578553"/>
                <a:gd name="connsiteX1" fmla="*/ 2904244 w 3193520"/>
                <a:gd name="connsiteY1" fmla="*/ 0 h 578553"/>
                <a:gd name="connsiteX2" fmla="*/ 3193520 w 3193520"/>
                <a:gd name="connsiteY2" fmla="*/ 289277 h 578553"/>
                <a:gd name="connsiteX3" fmla="*/ 2904244 w 3193520"/>
                <a:gd name="connsiteY3" fmla="*/ 578553 h 578553"/>
                <a:gd name="connsiteX4" fmla="*/ 0 w 3193520"/>
                <a:gd name="connsiteY4" fmla="*/ 578553 h 578553"/>
                <a:gd name="connsiteX5" fmla="*/ 289277 w 3193520"/>
                <a:gd name="connsiteY5" fmla="*/ 289277 h 578553"/>
                <a:gd name="connsiteX6" fmla="*/ 0 w 3193520"/>
                <a:gd name="connsiteY6" fmla="*/ 0 h 57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3520" h="578553">
                  <a:moveTo>
                    <a:pt x="0" y="0"/>
                  </a:moveTo>
                  <a:lnTo>
                    <a:pt x="2904244" y="0"/>
                  </a:lnTo>
                  <a:lnTo>
                    <a:pt x="3193520" y="289277"/>
                  </a:lnTo>
                  <a:lnTo>
                    <a:pt x="2904244" y="578553"/>
                  </a:lnTo>
                  <a:lnTo>
                    <a:pt x="0" y="578553"/>
                  </a:lnTo>
                  <a:lnTo>
                    <a:pt x="289277" y="289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642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5284" tIns="18669" rIns="307945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kern="1200" dirty="0" err="1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Allarme</a:t>
              </a:r>
              <a:r>
                <a:rPr lang="de-DE" sz="1400" kern="1200" dirty="0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 personale</a:t>
              </a:r>
              <a:endParaRPr lang="de-DE" sz="1400" kern="1200" dirty="0">
                <a:solidFill>
                  <a:schemeClr val="bg1"/>
                </a:solidFill>
                <a:latin typeface="Gisha" pitchFamily="34" charset="-79"/>
                <a:cs typeface="Gisha" pitchFamily="34" charset="-79"/>
              </a:endParaRPr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3225376" y="719668"/>
              <a:ext cx="3039957" cy="578553"/>
            </a:xfrm>
            <a:custGeom>
              <a:avLst/>
              <a:gdLst>
                <a:gd name="connsiteX0" fmla="*/ 0 w 3193520"/>
                <a:gd name="connsiteY0" fmla="*/ 0 h 578553"/>
                <a:gd name="connsiteX1" fmla="*/ 2904244 w 3193520"/>
                <a:gd name="connsiteY1" fmla="*/ 0 h 578553"/>
                <a:gd name="connsiteX2" fmla="*/ 3193520 w 3193520"/>
                <a:gd name="connsiteY2" fmla="*/ 289277 h 578553"/>
                <a:gd name="connsiteX3" fmla="*/ 2904244 w 3193520"/>
                <a:gd name="connsiteY3" fmla="*/ 578553 h 578553"/>
                <a:gd name="connsiteX4" fmla="*/ 0 w 3193520"/>
                <a:gd name="connsiteY4" fmla="*/ 578553 h 578553"/>
                <a:gd name="connsiteX5" fmla="*/ 289277 w 3193520"/>
                <a:gd name="connsiteY5" fmla="*/ 289277 h 578553"/>
                <a:gd name="connsiteX6" fmla="*/ 0 w 3193520"/>
                <a:gd name="connsiteY6" fmla="*/ 0 h 57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3520" h="578553">
                  <a:moveTo>
                    <a:pt x="0" y="0"/>
                  </a:moveTo>
                  <a:lnTo>
                    <a:pt x="2904244" y="0"/>
                  </a:lnTo>
                  <a:lnTo>
                    <a:pt x="3193520" y="289277"/>
                  </a:lnTo>
                  <a:lnTo>
                    <a:pt x="2904244" y="578553"/>
                  </a:lnTo>
                  <a:lnTo>
                    <a:pt x="0" y="578553"/>
                  </a:lnTo>
                  <a:lnTo>
                    <a:pt x="289277" y="289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5284" tIns="18669" rIns="307945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b="1" dirty="0" err="1" smtClean="0">
                  <a:solidFill>
                    <a:srgbClr val="0F043E"/>
                  </a:solidFill>
                  <a:latin typeface="Gisha" pitchFamily="34" charset="-79"/>
                  <a:cs typeface="Gisha" pitchFamily="34" charset="-79"/>
                </a:rPr>
                <a:t>Applicazioni</a:t>
              </a:r>
              <a:r>
                <a:rPr lang="de-DE" sz="1400" b="1" dirty="0" smtClean="0">
                  <a:solidFill>
                    <a:srgbClr val="0F043E"/>
                  </a:solidFill>
                  <a:latin typeface="Gisha" pitchFamily="34" charset="-79"/>
                  <a:cs typeface="Gisha" pitchFamily="34" charset="-79"/>
                </a:rPr>
                <a:t> </a:t>
              </a:r>
              <a:r>
                <a:rPr lang="de-DE" sz="1400" b="1" dirty="0" err="1" smtClean="0">
                  <a:solidFill>
                    <a:srgbClr val="0F043E"/>
                  </a:solidFill>
                  <a:latin typeface="Gisha" pitchFamily="34" charset="-79"/>
                  <a:cs typeface="Gisha" pitchFamily="34" charset="-79"/>
                </a:rPr>
                <a:t>possibili</a:t>
              </a:r>
              <a:endParaRPr lang="de-DE" sz="1400" b="1" kern="1200" dirty="0">
                <a:solidFill>
                  <a:srgbClr val="0F043E"/>
                </a:solidFill>
                <a:latin typeface="Gisha" pitchFamily="34" charset="-79"/>
                <a:cs typeface="Gisha" pitchFamily="34" charset="-79"/>
              </a:endParaRPr>
            </a:p>
          </p:txBody>
        </p:sp>
        <p:sp>
          <p:nvSpPr>
            <p:cNvPr id="12" name="Freihandform 11"/>
            <p:cNvSpPr/>
            <p:nvPr/>
          </p:nvSpPr>
          <p:spPr>
            <a:xfrm>
              <a:off x="6099544" y="719668"/>
              <a:ext cx="2750945" cy="578553"/>
            </a:xfrm>
            <a:custGeom>
              <a:avLst/>
              <a:gdLst>
                <a:gd name="connsiteX0" fmla="*/ 0 w 2889657"/>
                <a:gd name="connsiteY0" fmla="*/ 0 h 578553"/>
                <a:gd name="connsiteX1" fmla="*/ 2600381 w 2889657"/>
                <a:gd name="connsiteY1" fmla="*/ 0 h 578553"/>
                <a:gd name="connsiteX2" fmla="*/ 2889657 w 2889657"/>
                <a:gd name="connsiteY2" fmla="*/ 289277 h 578553"/>
                <a:gd name="connsiteX3" fmla="*/ 2600381 w 2889657"/>
                <a:gd name="connsiteY3" fmla="*/ 578553 h 578553"/>
                <a:gd name="connsiteX4" fmla="*/ 0 w 2889657"/>
                <a:gd name="connsiteY4" fmla="*/ 578553 h 578553"/>
                <a:gd name="connsiteX5" fmla="*/ 289277 w 2889657"/>
                <a:gd name="connsiteY5" fmla="*/ 289277 h 578553"/>
                <a:gd name="connsiteX6" fmla="*/ 0 w 2889657"/>
                <a:gd name="connsiteY6" fmla="*/ 0 h 57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9657" h="578553">
                  <a:moveTo>
                    <a:pt x="0" y="0"/>
                  </a:moveTo>
                  <a:lnTo>
                    <a:pt x="2600381" y="0"/>
                  </a:lnTo>
                  <a:lnTo>
                    <a:pt x="2889657" y="289277"/>
                  </a:lnTo>
                  <a:lnTo>
                    <a:pt x="2600381" y="578553"/>
                  </a:lnTo>
                  <a:lnTo>
                    <a:pt x="0" y="578553"/>
                  </a:lnTo>
                  <a:lnTo>
                    <a:pt x="289277" y="289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141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5284" tIns="18669" rIns="307945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kern="1200" dirty="0" err="1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Dati</a:t>
              </a:r>
              <a:r>
                <a:rPr lang="de-DE" sz="1400" kern="1200" dirty="0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 </a:t>
              </a:r>
              <a:r>
                <a:rPr lang="de-DE" sz="1400" kern="1200" dirty="0" err="1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tecnici</a:t>
              </a:r>
              <a:endParaRPr lang="de-DE" sz="1400" kern="1200" dirty="0">
                <a:solidFill>
                  <a:schemeClr val="bg1"/>
                </a:solidFill>
                <a:latin typeface="Gisha" pitchFamily="34" charset="-79"/>
                <a:cs typeface="Gisha" pitchFamily="34" charset="-79"/>
              </a:endParaRPr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8669849" y="719668"/>
              <a:ext cx="3104462" cy="578553"/>
            </a:xfrm>
            <a:custGeom>
              <a:avLst/>
              <a:gdLst>
                <a:gd name="connsiteX0" fmla="*/ 0 w 3193520"/>
                <a:gd name="connsiteY0" fmla="*/ 0 h 578553"/>
                <a:gd name="connsiteX1" fmla="*/ 2904244 w 3193520"/>
                <a:gd name="connsiteY1" fmla="*/ 0 h 578553"/>
                <a:gd name="connsiteX2" fmla="*/ 3193520 w 3193520"/>
                <a:gd name="connsiteY2" fmla="*/ 289277 h 578553"/>
                <a:gd name="connsiteX3" fmla="*/ 2904244 w 3193520"/>
                <a:gd name="connsiteY3" fmla="*/ 578553 h 578553"/>
                <a:gd name="connsiteX4" fmla="*/ 0 w 3193520"/>
                <a:gd name="connsiteY4" fmla="*/ 578553 h 578553"/>
                <a:gd name="connsiteX5" fmla="*/ 289277 w 3193520"/>
                <a:gd name="connsiteY5" fmla="*/ 289277 h 578553"/>
                <a:gd name="connsiteX6" fmla="*/ 0 w 3193520"/>
                <a:gd name="connsiteY6" fmla="*/ 0 h 57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3520" h="578553">
                  <a:moveTo>
                    <a:pt x="0" y="0"/>
                  </a:moveTo>
                  <a:lnTo>
                    <a:pt x="2904244" y="0"/>
                  </a:lnTo>
                  <a:lnTo>
                    <a:pt x="3193520" y="289277"/>
                  </a:lnTo>
                  <a:lnTo>
                    <a:pt x="2904244" y="578553"/>
                  </a:lnTo>
                  <a:lnTo>
                    <a:pt x="0" y="578553"/>
                  </a:lnTo>
                  <a:lnTo>
                    <a:pt x="289277" y="289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141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5284" tIns="18669" rIns="307945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 err="1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SILsos</a:t>
              </a:r>
              <a:r>
                <a:rPr lang="de-DE" sz="1400" dirty="0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 </a:t>
              </a:r>
              <a:r>
                <a:rPr lang="de-DE" sz="1400" dirty="0" err="1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made</a:t>
              </a:r>
              <a:r>
                <a:rPr lang="de-DE" sz="1400" dirty="0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 in Germany</a:t>
              </a:r>
              <a:endParaRPr lang="de-DE" sz="1400" kern="1200" dirty="0">
                <a:solidFill>
                  <a:schemeClr val="bg1"/>
                </a:solidFill>
                <a:latin typeface="Gisha" pitchFamily="34" charset="-79"/>
                <a:cs typeface="Gisha" pitchFamily="34" charset="-79"/>
              </a:endParaRPr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46" y="3840192"/>
            <a:ext cx="4130141" cy="274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3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/>
        </p:nvSpPr>
        <p:spPr>
          <a:xfrm>
            <a:off x="2942952" y="1297529"/>
            <a:ext cx="85782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Ospedali, cliniche case </a:t>
            </a:r>
            <a:r>
              <a:rPr lang="it-IT" sz="2400" b="1" smtClean="0">
                <a:latin typeface="Gisha" panose="020B0502040204020203" pitchFamily="34" charset="-79"/>
                <a:cs typeface="Gisha" panose="020B0502040204020203" pitchFamily="34" charset="-79"/>
              </a:rPr>
              <a:t>di riposo</a:t>
            </a:r>
            <a:endParaRPr lang="it-IT" sz="24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itchFamily="34" charset="0"/>
              <a:buChar char="•"/>
            </a:pPr>
            <a:endParaRPr lang="it-IT" sz="24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Degenti in difficoltà </a:t>
            </a:r>
            <a:r>
              <a:rPr lang="it-IT" sz="2400" dirty="0">
                <a:latin typeface="Gisha" panose="020B0502040204020203" pitchFamily="34" charset="-79"/>
                <a:cs typeface="Gisha" panose="020B0502040204020203" pitchFamily="34" charset="-79"/>
              </a:rPr>
              <a:t>o </a:t>
            </a:r>
            <a:r>
              <a:rPr lang="it-IT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aventi bisogno </a:t>
            </a:r>
            <a:r>
              <a:rPr lang="it-IT" sz="2400" dirty="0">
                <a:latin typeface="Gisha" panose="020B0502040204020203" pitchFamily="34" charset="-79"/>
                <a:cs typeface="Gisha" panose="020B0502040204020203" pitchFamily="34" charset="-79"/>
              </a:rPr>
              <a:t>di aiuto possono chiamare facilmente </a:t>
            </a:r>
            <a:r>
              <a:rPr lang="it-IT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premendo il  </a:t>
            </a:r>
            <a:r>
              <a:rPr lang="it-IT" sz="2400" dirty="0">
                <a:latin typeface="Gisha" panose="020B0502040204020203" pitchFamily="34" charset="-79"/>
                <a:cs typeface="Gisha" panose="020B0502040204020203" pitchFamily="34" charset="-79"/>
              </a:rPr>
              <a:t>tasto.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>
                <a:latin typeface="Gisha" panose="020B0502040204020203" pitchFamily="34" charset="-79"/>
                <a:cs typeface="Gisha" panose="020B0502040204020203" pitchFamily="34" charset="-79"/>
              </a:rPr>
              <a:t>Letti in ospedali </a:t>
            </a:r>
            <a:r>
              <a:rPr lang="it-IT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in </a:t>
            </a:r>
            <a:r>
              <a:rPr lang="it-IT" sz="2400" dirty="0">
                <a:latin typeface="Gisha" panose="020B0502040204020203" pitchFamily="34" charset="-79"/>
                <a:cs typeface="Gisha" panose="020B0502040204020203" pitchFamily="34" charset="-79"/>
              </a:rPr>
              <a:t>aree di </a:t>
            </a:r>
            <a:r>
              <a:rPr lang="it-IT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emergenza o degenti che devono rimanere fermi, al movimento faranno scattare </a:t>
            </a:r>
            <a:r>
              <a:rPr lang="it-IT" sz="2400" dirty="0">
                <a:latin typeface="Gisha" panose="020B0502040204020203" pitchFamily="34" charset="-79"/>
                <a:cs typeface="Gisha" panose="020B0502040204020203" pitchFamily="34" charset="-79"/>
              </a:rPr>
              <a:t>un allarme di emergenza.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>
                <a:latin typeface="Gisha" panose="020B0502040204020203" pitchFamily="34" charset="-79"/>
                <a:cs typeface="Gisha" panose="020B0502040204020203" pitchFamily="34" charset="-79"/>
              </a:rPr>
              <a:t>Persone </a:t>
            </a:r>
            <a:r>
              <a:rPr lang="it-IT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disabili </a:t>
            </a:r>
            <a:r>
              <a:rPr lang="it-IT" sz="2400" dirty="0">
                <a:latin typeface="Gisha" panose="020B0502040204020203" pitchFamily="34" charset="-79"/>
                <a:cs typeface="Gisha" panose="020B0502040204020203" pitchFamily="34" charset="-79"/>
              </a:rPr>
              <a:t>o </a:t>
            </a:r>
            <a:r>
              <a:rPr lang="it-IT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bisognosi </a:t>
            </a:r>
            <a:r>
              <a:rPr lang="it-IT" sz="2400" dirty="0">
                <a:latin typeface="Gisha" panose="020B0502040204020203" pitchFamily="34" charset="-79"/>
                <a:cs typeface="Gisha" panose="020B0502040204020203" pitchFamily="34" charset="-79"/>
              </a:rPr>
              <a:t>di aiuto in </a:t>
            </a:r>
            <a:r>
              <a:rPr lang="it-IT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casa possono </a:t>
            </a:r>
            <a:r>
              <a:rPr lang="it-IT" sz="2400" dirty="0">
                <a:latin typeface="Gisha" panose="020B0502040204020203" pitchFamily="34" charset="-79"/>
                <a:cs typeface="Gisha" panose="020B0502040204020203" pitchFamily="34" charset="-79"/>
              </a:rPr>
              <a:t>usare </a:t>
            </a:r>
            <a:r>
              <a:rPr lang="it-IT" sz="24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SILsos</a:t>
            </a:r>
            <a:r>
              <a:rPr lang="it-IT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 per </a:t>
            </a:r>
            <a:r>
              <a:rPr lang="it-IT" sz="2400" dirty="0">
                <a:latin typeface="Gisha" panose="020B0502040204020203" pitchFamily="34" charset="-79"/>
                <a:cs typeface="Gisha" panose="020B0502040204020203" pitchFamily="34" charset="-79"/>
              </a:rPr>
              <a:t>richiedere rapidamente </a:t>
            </a:r>
            <a:r>
              <a:rPr lang="it-IT" sz="2400" dirty="0" smtClean="0">
                <a:latin typeface="Gisha" panose="020B0502040204020203" pitchFamily="34" charset="-79"/>
                <a:cs typeface="Gisha" panose="020B0502040204020203" pitchFamily="34" charset="-79"/>
              </a:rPr>
              <a:t>aiuto per </a:t>
            </a:r>
            <a:r>
              <a:rPr lang="it-IT" sz="2400" dirty="0">
                <a:latin typeface="Gisha" panose="020B0502040204020203" pitchFamily="34" charset="-79"/>
                <a:cs typeface="Gisha" panose="020B0502040204020203" pitchFamily="34" charset="-79"/>
              </a:rPr>
              <a:t>un'emergenza.</a:t>
            </a:r>
          </a:p>
          <a:p>
            <a:pPr marL="285750" indent="-285750">
              <a:buFont typeface="Arial" pitchFamily="34" charset="0"/>
              <a:buChar char="•"/>
            </a:pPr>
            <a:endParaRPr lang="de-DE" b="1" dirty="0" smtClean="0">
              <a:solidFill>
                <a:prstClr val="whit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itchFamily="34" charset="0"/>
              <a:buChar char="•"/>
            </a:pPr>
            <a:endParaRPr lang="de-DE" b="1" dirty="0">
              <a:solidFill>
                <a:prstClr val="whit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" y="1022400"/>
            <a:ext cx="1536325" cy="5035732"/>
          </a:xfrm>
          <a:prstGeom prst="rect">
            <a:avLst/>
          </a:prstGeom>
        </p:spPr>
      </p:pic>
      <p:grpSp>
        <p:nvGrpSpPr>
          <p:cNvPr id="9" name="Gruppieren 8"/>
          <p:cNvGrpSpPr/>
          <p:nvPr/>
        </p:nvGrpSpPr>
        <p:grpSpPr>
          <a:xfrm>
            <a:off x="114139" y="180000"/>
            <a:ext cx="12027059" cy="338667"/>
            <a:chOff x="351207" y="719668"/>
            <a:chExt cx="11423104" cy="578553"/>
          </a:xfrm>
        </p:grpSpPr>
        <p:sp>
          <p:nvSpPr>
            <p:cNvPr id="10" name="Freihandform 9"/>
            <p:cNvSpPr/>
            <p:nvPr/>
          </p:nvSpPr>
          <p:spPr>
            <a:xfrm>
              <a:off x="351207" y="719668"/>
              <a:ext cx="3046749" cy="578553"/>
            </a:xfrm>
            <a:custGeom>
              <a:avLst/>
              <a:gdLst>
                <a:gd name="connsiteX0" fmla="*/ 0 w 3193520"/>
                <a:gd name="connsiteY0" fmla="*/ 0 h 578553"/>
                <a:gd name="connsiteX1" fmla="*/ 2904244 w 3193520"/>
                <a:gd name="connsiteY1" fmla="*/ 0 h 578553"/>
                <a:gd name="connsiteX2" fmla="*/ 3193520 w 3193520"/>
                <a:gd name="connsiteY2" fmla="*/ 289277 h 578553"/>
                <a:gd name="connsiteX3" fmla="*/ 2904244 w 3193520"/>
                <a:gd name="connsiteY3" fmla="*/ 578553 h 578553"/>
                <a:gd name="connsiteX4" fmla="*/ 0 w 3193520"/>
                <a:gd name="connsiteY4" fmla="*/ 578553 h 578553"/>
                <a:gd name="connsiteX5" fmla="*/ 289277 w 3193520"/>
                <a:gd name="connsiteY5" fmla="*/ 289277 h 578553"/>
                <a:gd name="connsiteX6" fmla="*/ 0 w 3193520"/>
                <a:gd name="connsiteY6" fmla="*/ 0 h 57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3520" h="578553">
                  <a:moveTo>
                    <a:pt x="0" y="0"/>
                  </a:moveTo>
                  <a:lnTo>
                    <a:pt x="2904244" y="0"/>
                  </a:lnTo>
                  <a:lnTo>
                    <a:pt x="3193520" y="289277"/>
                  </a:lnTo>
                  <a:lnTo>
                    <a:pt x="2904244" y="578553"/>
                  </a:lnTo>
                  <a:lnTo>
                    <a:pt x="0" y="578553"/>
                  </a:lnTo>
                  <a:lnTo>
                    <a:pt x="289277" y="289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642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5284" tIns="18669" rIns="307945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kern="1200" dirty="0" err="1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Allarme</a:t>
              </a:r>
              <a:r>
                <a:rPr lang="de-DE" sz="1400" kern="1200" dirty="0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 personale</a:t>
              </a:r>
              <a:endParaRPr lang="de-DE" sz="1400" kern="1200" dirty="0">
                <a:solidFill>
                  <a:schemeClr val="bg1"/>
                </a:solidFill>
                <a:latin typeface="Gisha" pitchFamily="34" charset="-79"/>
                <a:cs typeface="Gisha" pitchFamily="34" charset="-79"/>
              </a:endParaRPr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3225376" y="719668"/>
              <a:ext cx="3039957" cy="578553"/>
            </a:xfrm>
            <a:custGeom>
              <a:avLst/>
              <a:gdLst>
                <a:gd name="connsiteX0" fmla="*/ 0 w 3193520"/>
                <a:gd name="connsiteY0" fmla="*/ 0 h 578553"/>
                <a:gd name="connsiteX1" fmla="*/ 2904244 w 3193520"/>
                <a:gd name="connsiteY1" fmla="*/ 0 h 578553"/>
                <a:gd name="connsiteX2" fmla="*/ 3193520 w 3193520"/>
                <a:gd name="connsiteY2" fmla="*/ 289277 h 578553"/>
                <a:gd name="connsiteX3" fmla="*/ 2904244 w 3193520"/>
                <a:gd name="connsiteY3" fmla="*/ 578553 h 578553"/>
                <a:gd name="connsiteX4" fmla="*/ 0 w 3193520"/>
                <a:gd name="connsiteY4" fmla="*/ 578553 h 578553"/>
                <a:gd name="connsiteX5" fmla="*/ 289277 w 3193520"/>
                <a:gd name="connsiteY5" fmla="*/ 289277 h 578553"/>
                <a:gd name="connsiteX6" fmla="*/ 0 w 3193520"/>
                <a:gd name="connsiteY6" fmla="*/ 0 h 57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3520" h="578553">
                  <a:moveTo>
                    <a:pt x="0" y="0"/>
                  </a:moveTo>
                  <a:lnTo>
                    <a:pt x="2904244" y="0"/>
                  </a:lnTo>
                  <a:lnTo>
                    <a:pt x="3193520" y="289277"/>
                  </a:lnTo>
                  <a:lnTo>
                    <a:pt x="2904244" y="578553"/>
                  </a:lnTo>
                  <a:lnTo>
                    <a:pt x="0" y="578553"/>
                  </a:lnTo>
                  <a:lnTo>
                    <a:pt x="289277" y="289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5284" tIns="18669" rIns="307945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b="1" dirty="0" err="1" smtClean="0">
                  <a:solidFill>
                    <a:srgbClr val="0F043E"/>
                  </a:solidFill>
                  <a:latin typeface="Gisha" pitchFamily="34" charset="-79"/>
                  <a:cs typeface="Gisha" pitchFamily="34" charset="-79"/>
                </a:rPr>
                <a:t>Applicazioni</a:t>
              </a:r>
              <a:r>
                <a:rPr lang="de-DE" sz="1400" b="1" dirty="0" smtClean="0">
                  <a:solidFill>
                    <a:srgbClr val="0F043E"/>
                  </a:solidFill>
                  <a:latin typeface="Gisha" pitchFamily="34" charset="-79"/>
                  <a:cs typeface="Gisha" pitchFamily="34" charset="-79"/>
                </a:rPr>
                <a:t> </a:t>
              </a:r>
              <a:r>
                <a:rPr lang="de-DE" sz="1400" b="1" dirty="0" err="1" smtClean="0">
                  <a:solidFill>
                    <a:srgbClr val="0F043E"/>
                  </a:solidFill>
                  <a:latin typeface="Gisha" pitchFamily="34" charset="-79"/>
                  <a:cs typeface="Gisha" pitchFamily="34" charset="-79"/>
                </a:rPr>
                <a:t>possibili</a:t>
              </a:r>
              <a:endParaRPr lang="de-DE" sz="1400" b="1" kern="1200" dirty="0">
                <a:solidFill>
                  <a:srgbClr val="0F043E"/>
                </a:solidFill>
                <a:latin typeface="Gisha" pitchFamily="34" charset="-79"/>
                <a:cs typeface="Gisha" pitchFamily="34" charset="-79"/>
              </a:endParaRPr>
            </a:p>
          </p:txBody>
        </p:sp>
        <p:sp>
          <p:nvSpPr>
            <p:cNvPr id="12" name="Freihandform 11"/>
            <p:cNvSpPr/>
            <p:nvPr/>
          </p:nvSpPr>
          <p:spPr>
            <a:xfrm>
              <a:off x="6099544" y="719668"/>
              <a:ext cx="2750945" cy="578553"/>
            </a:xfrm>
            <a:custGeom>
              <a:avLst/>
              <a:gdLst>
                <a:gd name="connsiteX0" fmla="*/ 0 w 2889657"/>
                <a:gd name="connsiteY0" fmla="*/ 0 h 578553"/>
                <a:gd name="connsiteX1" fmla="*/ 2600381 w 2889657"/>
                <a:gd name="connsiteY1" fmla="*/ 0 h 578553"/>
                <a:gd name="connsiteX2" fmla="*/ 2889657 w 2889657"/>
                <a:gd name="connsiteY2" fmla="*/ 289277 h 578553"/>
                <a:gd name="connsiteX3" fmla="*/ 2600381 w 2889657"/>
                <a:gd name="connsiteY3" fmla="*/ 578553 h 578553"/>
                <a:gd name="connsiteX4" fmla="*/ 0 w 2889657"/>
                <a:gd name="connsiteY4" fmla="*/ 578553 h 578553"/>
                <a:gd name="connsiteX5" fmla="*/ 289277 w 2889657"/>
                <a:gd name="connsiteY5" fmla="*/ 289277 h 578553"/>
                <a:gd name="connsiteX6" fmla="*/ 0 w 2889657"/>
                <a:gd name="connsiteY6" fmla="*/ 0 h 57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9657" h="578553">
                  <a:moveTo>
                    <a:pt x="0" y="0"/>
                  </a:moveTo>
                  <a:lnTo>
                    <a:pt x="2600381" y="0"/>
                  </a:lnTo>
                  <a:lnTo>
                    <a:pt x="2889657" y="289277"/>
                  </a:lnTo>
                  <a:lnTo>
                    <a:pt x="2600381" y="578553"/>
                  </a:lnTo>
                  <a:lnTo>
                    <a:pt x="0" y="578553"/>
                  </a:lnTo>
                  <a:lnTo>
                    <a:pt x="289277" y="289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141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5284" tIns="18669" rIns="307945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kern="1200" dirty="0" err="1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Dati</a:t>
              </a:r>
              <a:r>
                <a:rPr lang="de-DE" sz="1400" kern="1200" dirty="0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 </a:t>
              </a:r>
              <a:r>
                <a:rPr lang="de-DE" sz="1400" kern="1200" dirty="0" err="1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tecnici</a:t>
              </a:r>
              <a:endParaRPr lang="de-DE" sz="1400" kern="1200" dirty="0">
                <a:solidFill>
                  <a:schemeClr val="bg1"/>
                </a:solidFill>
                <a:latin typeface="Gisha" pitchFamily="34" charset="-79"/>
                <a:cs typeface="Gisha" pitchFamily="34" charset="-79"/>
              </a:endParaRPr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8669849" y="719668"/>
              <a:ext cx="3104462" cy="578553"/>
            </a:xfrm>
            <a:custGeom>
              <a:avLst/>
              <a:gdLst>
                <a:gd name="connsiteX0" fmla="*/ 0 w 3193520"/>
                <a:gd name="connsiteY0" fmla="*/ 0 h 578553"/>
                <a:gd name="connsiteX1" fmla="*/ 2904244 w 3193520"/>
                <a:gd name="connsiteY1" fmla="*/ 0 h 578553"/>
                <a:gd name="connsiteX2" fmla="*/ 3193520 w 3193520"/>
                <a:gd name="connsiteY2" fmla="*/ 289277 h 578553"/>
                <a:gd name="connsiteX3" fmla="*/ 2904244 w 3193520"/>
                <a:gd name="connsiteY3" fmla="*/ 578553 h 578553"/>
                <a:gd name="connsiteX4" fmla="*/ 0 w 3193520"/>
                <a:gd name="connsiteY4" fmla="*/ 578553 h 578553"/>
                <a:gd name="connsiteX5" fmla="*/ 289277 w 3193520"/>
                <a:gd name="connsiteY5" fmla="*/ 289277 h 578553"/>
                <a:gd name="connsiteX6" fmla="*/ 0 w 3193520"/>
                <a:gd name="connsiteY6" fmla="*/ 0 h 57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3520" h="578553">
                  <a:moveTo>
                    <a:pt x="0" y="0"/>
                  </a:moveTo>
                  <a:lnTo>
                    <a:pt x="2904244" y="0"/>
                  </a:lnTo>
                  <a:lnTo>
                    <a:pt x="3193520" y="289277"/>
                  </a:lnTo>
                  <a:lnTo>
                    <a:pt x="2904244" y="578553"/>
                  </a:lnTo>
                  <a:lnTo>
                    <a:pt x="0" y="578553"/>
                  </a:lnTo>
                  <a:lnTo>
                    <a:pt x="289277" y="289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141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5284" tIns="18669" rIns="307945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 err="1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SILsos</a:t>
              </a:r>
              <a:r>
                <a:rPr lang="de-DE" sz="1400" dirty="0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 </a:t>
              </a:r>
              <a:r>
                <a:rPr lang="de-DE" sz="1400" dirty="0" err="1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made</a:t>
              </a:r>
              <a:r>
                <a:rPr lang="de-DE" sz="1400" dirty="0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 in Germany</a:t>
              </a:r>
              <a:endParaRPr lang="de-DE" sz="1400" kern="1200" dirty="0">
                <a:solidFill>
                  <a:schemeClr val="bg1"/>
                </a:solidFill>
                <a:latin typeface="Gisha" pitchFamily="34" charset="-79"/>
                <a:cs typeface="Gisha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710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9"/>
          <p:cNvSpPr txBox="1"/>
          <p:nvPr/>
        </p:nvSpPr>
        <p:spPr>
          <a:xfrm>
            <a:off x="2329042" y="779639"/>
            <a:ext cx="4823137" cy="503573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sz="2400" b="1" dirty="0" err="1" smtClean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Dati</a:t>
            </a:r>
            <a:r>
              <a:rPr lang="de-DE" sz="2400" b="1" dirty="0" smtClean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tecnici</a:t>
            </a:r>
            <a:endParaRPr lang="de-DE" sz="2400" b="1" dirty="0" smtClean="0">
              <a:solidFill>
                <a:srgbClr val="FF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0"/>
            <a:endParaRPr lang="de-DE" sz="1700" dirty="0" smtClean="0">
              <a:solidFill>
                <a:srgbClr val="FFFFFF"/>
              </a:solidFill>
              <a:latin typeface="Gisha" panose="020B0502040204020203" pitchFamily="34" charset="-79"/>
              <a:ea typeface="Calibri" panose="020F0502020204030204" pitchFamily="34" charset="0"/>
              <a:cs typeface="Gisha" panose="020B0502040204020203" pitchFamily="34" charset="-79"/>
            </a:endParaRPr>
          </a:p>
          <a:p>
            <a:pPr lvl="0"/>
            <a:endParaRPr lang="de-DE" sz="1700" dirty="0">
              <a:solidFill>
                <a:srgbClr val="FFFFFF"/>
              </a:solidFill>
              <a:latin typeface="Gisha" panose="020B0502040204020203" pitchFamily="34" charset="-79"/>
              <a:ea typeface="Calibri" panose="020F0502020204030204" pitchFamily="34" charset="0"/>
              <a:cs typeface="Gisha" panose="020B0502040204020203" pitchFamily="34" charset="-79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DECT </a:t>
            </a:r>
            <a:r>
              <a:rPr lang="en-US" sz="2000" dirty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GAP, EN 300 444</a:t>
            </a: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 err="1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Classe</a:t>
            </a:r>
            <a:r>
              <a:rPr lang="en-US" sz="2000" dirty="0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 di </a:t>
            </a:r>
            <a:r>
              <a:rPr lang="en-US" sz="2000" dirty="0" err="1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protezione</a:t>
            </a:r>
            <a:r>
              <a:rPr lang="en-US" sz="2000" dirty="0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 IP65</a:t>
            </a:r>
            <a:endParaRPr lang="en-US" sz="2000" dirty="0">
              <a:solidFill>
                <a:schemeClr val="tx1"/>
              </a:solidFill>
              <a:latin typeface="Gisha" panose="020B0502040204020203" pitchFamily="34" charset="-79"/>
              <a:ea typeface="Calibri" panose="020F0502020204030204" pitchFamily="34" charset="0"/>
              <a:cs typeface="Gisha" panose="020B0502040204020203" pitchFamily="34" charset="-79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 err="1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Integrazione</a:t>
            </a:r>
            <a:r>
              <a:rPr lang="en-US" sz="2000" dirty="0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 con RFID </a:t>
            </a:r>
            <a:r>
              <a:rPr lang="en-US" sz="2000" dirty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tag for </a:t>
            </a:r>
            <a:r>
              <a:rPr lang="en-US" sz="2000" dirty="0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EM4102 (Key </a:t>
            </a:r>
            <a:r>
              <a:rPr lang="en-US" sz="2000" dirty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Fob in 125 kHz technology)</a:t>
            </a: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 err="1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Accelerometro</a:t>
            </a:r>
            <a:endParaRPr lang="en-US" sz="2000" dirty="0">
              <a:solidFill>
                <a:schemeClr val="tx1"/>
              </a:solidFill>
              <a:latin typeface="Gisha" panose="020B0502040204020203" pitchFamily="34" charset="-79"/>
              <a:ea typeface="Calibri" panose="020F0502020204030204" pitchFamily="34" charset="0"/>
              <a:cs typeface="Gisha" panose="020B0502040204020203" pitchFamily="34" charset="-79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Viva-voce</a:t>
            </a:r>
            <a:endParaRPr lang="en-US" sz="2000" dirty="0">
              <a:solidFill>
                <a:schemeClr val="tx1"/>
              </a:solidFill>
              <a:latin typeface="Gisha" panose="020B0502040204020203" pitchFamily="34" charset="-79"/>
              <a:ea typeface="Calibri" panose="020F0502020204030204" pitchFamily="34" charset="0"/>
              <a:cs typeface="Gisha" panose="020B0502040204020203" pitchFamily="34" charset="-79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 err="1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Microfono</a:t>
            </a:r>
            <a:endParaRPr lang="en-US" sz="2000" dirty="0" smtClean="0">
              <a:solidFill>
                <a:schemeClr val="tx1"/>
              </a:solidFill>
              <a:latin typeface="Gisha" panose="020B0502040204020203" pitchFamily="34" charset="-79"/>
              <a:ea typeface="Calibri" panose="020F0502020204030204" pitchFamily="34" charset="0"/>
              <a:cs typeface="Gisha" panose="020B0502040204020203" pitchFamily="34" charset="-79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2000" dirty="0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Times New Roman" panose="02020603050405020304" pitchFamily="18" charset="0"/>
              </a:rPr>
              <a:t>LEDs per </a:t>
            </a:r>
            <a:r>
              <a:rPr lang="de-DE" sz="2000" dirty="0" err="1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Times New Roman" panose="02020603050405020304" pitchFamily="18" charset="0"/>
              </a:rPr>
              <a:t>indicazione</a:t>
            </a:r>
            <a:r>
              <a:rPr lang="de-DE" sz="2000" dirty="0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Times New Roman" panose="02020603050405020304" pitchFamily="18" charset="0"/>
              </a:rPr>
              <a:t>alimentazione</a:t>
            </a:r>
            <a:r>
              <a:rPr lang="de-DE" sz="2000" dirty="0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Times New Roman" panose="02020603050405020304" pitchFamily="18" charset="0"/>
              </a:rPr>
              <a:t> (due </a:t>
            </a:r>
            <a:r>
              <a:rPr lang="de-DE" sz="2000" dirty="0" err="1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Times New Roman" panose="02020603050405020304" pitchFamily="18" charset="0"/>
              </a:rPr>
              <a:t>colori</a:t>
            </a:r>
            <a:r>
              <a:rPr lang="de-DE" sz="2000" dirty="0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de-DE" sz="2800" dirty="0" smtClean="0">
              <a:solidFill>
                <a:schemeClr val="tx1"/>
              </a:solidFill>
              <a:latin typeface="Gisha" panose="020B0502040204020203" pitchFamily="34" charset="-79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2000" dirty="0" err="1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Times New Roman" panose="02020603050405020304" pitchFamily="18" charset="0"/>
              </a:rPr>
              <a:t>Pulsante</a:t>
            </a:r>
            <a:r>
              <a:rPr lang="de-DE" sz="2000" dirty="0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de-DE" sz="2000" dirty="0" err="1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Times New Roman" panose="02020603050405020304" pitchFamily="18" charset="0"/>
              </a:rPr>
              <a:t>Emergenza</a:t>
            </a:r>
            <a:r>
              <a:rPr lang="de-DE" sz="2000" dirty="0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700" dirty="0">
                <a:solidFill>
                  <a:schemeClr val="tx1"/>
                </a:solidFill>
                <a:effectLst/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 </a:t>
            </a:r>
          </a:p>
          <a:p>
            <a:pPr>
              <a:spcAft>
                <a:spcPts val="800"/>
              </a:spcAft>
            </a:pPr>
            <a:r>
              <a:rPr lang="de-DE" sz="1700" dirty="0">
                <a:effectLst/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 </a:t>
            </a:r>
          </a:p>
          <a:p>
            <a:pPr>
              <a:spcAft>
                <a:spcPts val="800"/>
              </a:spcAft>
            </a:pPr>
            <a:r>
              <a:rPr lang="de-DE" sz="1700" dirty="0">
                <a:effectLst/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 </a:t>
            </a:r>
          </a:p>
        </p:txBody>
      </p:sp>
      <p:sp>
        <p:nvSpPr>
          <p:cNvPr id="16" name="Textfeld 18"/>
          <p:cNvSpPr txBox="1"/>
          <p:nvPr/>
        </p:nvSpPr>
        <p:spPr>
          <a:xfrm>
            <a:off x="6983410" y="1097290"/>
            <a:ext cx="5338062" cy="49608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de-DE" sz="2800" dirty="0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</a:rPr>
              <a:t>•</a:t>
            </a:r>
            <a:r>
              <a:rPr lang="de-DE" sz="2000" dirty="0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</a:rPr>
              <a:t>   </a:t>
            </a:r>
            <a:r>
              <a:rPr lang="de-DE" sz="2000" dirty="0" err="1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</a:rPr>
              <a:t>Batteria</a:t>
            </a:r>
            <a:r>
              <a:rPr lang="de-DE" sz="2000" dirty="0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</a:rPr>
              <a:t> al </a:t>
            </a:r>
            <a:r>
              <a:rPr lang="de-DE" sz="2000" dirty="0" err="1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</a:rPr>
              <a:t>litio</a:t>
            </a:r>
            <a:r>
              <a:rPr lang="de-DE" sz="2000" dirty="0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</a:rPr>
              <a:t>, </a:t>
            </a:r>
            <a:r>
              <a:rPr lang="de-DE" sz="2000" dirty="0" err="1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</a:rPr>
              <a:t>Capacità</a:t>
            </a:r>
            <a:r>
              <a:rPr lang="de-DE" sz="2000" dirty="0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</a:rPr>
              <a:t>: 450mAh,               </a:t>
            </a:r>
            <a:r>
              <a:rPr lang="de-DE" sz="2400" dirty="0" smtClean="0">
                <a:solidFill>
                  <a:schemeClr val="bg1">
                    <a:lumMod val="95000"/>
                  </a:schemeClr>
                </a:solidFill>
                <a:latin typeface="Gisha" panose="020B0502040204020203" pitchFamily="34" charset="-79"/>
                <a:ea typeface="Calibri" panose="020F0502020204030204" pitchFamily="34" charset="0"/>
              </a:rPr>
              <a:t>.</a:t>
            </a:r>
            <a:r>
              <a:rPr lang="de-DE" sz="2000" dirty="0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</a:rPr>
              <a:t>    Tempo di </a:t>
            </a:r>
            <a:r>
              <a:rPr lang="de-DE" sz="2000" dirty="0" err="1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</a:rPr>
              <a:t>ricarica</a:t>
            </a:r>
            <a:r>
              <a:rPr lang="de-DE" sz="2000" dirty="0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</a:rPr>
              <a:t>: circa 12ore 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de-DE" sz="2000" dirty="0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     </a:t>
            </a:r>
            <a:r>
              <a:rPr lang="en-US" sz="2000" dirty="0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Stand-by:&gt; 100 ore</a:t>
            </a:r>
          </a:p>
          <a:p>
            <a:pPr marL="342900" lvl="0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en-US" sz="2000" dirty="0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Conversazione continua:&gt; 6 ore</a:t>
            </a:r>
          </a:p>
          <a:p>
            <a:pPr marL="342900" lvl="0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en-US" sz="2000" dirty="0" err="1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Carica</a:t>
            </a:r>
            <a:r>
              <a:rPr lang="en-US" sz="2000" dirty="0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 e </a:t>
            </a:r>
            <a:r>
              <a:rPr lang="en-US" sz="2000" dirty="0" err="1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programmazione</a:t>
            </a:r>
            <a:r>
              <a:rPr lang="en-US" sz="2000" dirty="0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induttiva</a:t>
            </a:r>
            <a:endParaRPr lang="en-US" sz="2000" dirty="0" smtClean="0">
              <a:solidFill>
                <a:schemeClr val="tx1"/>
              </a:solidFill>
              <a:latin typeface="Gisha" panose="020B0502040204020203" pitchFamily="34" charset="-79"/>
              <a:ea typeface="Calibri" panose="020F0502020204030204" pitchFamily="34" charset="0"/>
              <a:cs typeface="Gisha" panose="020B0502040204020203" pitchFamily="34" charset="-79"/>
            </a:endParaRPr>
          </a:p>
          <a:p>
            <a:pPr marL="342900" lvl="0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de-DE" sz="2000" dirty="0" err="1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Times New Roman" panose="02020603050405020304" pitchFamily="18" charset="0"/>
              </a:rPr>
              <a:t>Temperatura</a:t>
            </a:r>
            <a:r>
              <a:rPr lang="de-DE" sz="2000" dirty="0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de-DE" sz="2000" dirty="0" err="1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Times New Roman" panose="02020603050405020304" pitchFamily="18" charset="0"/>
              </a:rPr>
              <a:t>esercizio</a:t>
            </a:r>
            <a:r>
              <a:rPr lang="de-DE" sz="2000" dirty="0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Times New Roman" panose="02020603050405020304" pitchFamily="18" charset="0"/>
              </a:rPr>
              <a:t>: -10 °C a +40 °C</a:t>
            </a:r>
          </a:p>
          <a:p>
            <a:pPr marL="342900" lvl="0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de-DE" sz="2000" dirty="0" err="1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Times New Roman" panose="02020603050405020304" pitchFamily="18" charset="0"/>
              </a:rPr>
              <a:t>Temperatura</a:t>
            </a:r>
            <a:r>
              <a:rPr lang="de-DE" sz="2000" dirty="0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de-DE" sz="2000" dirty="0" err="1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Times New Roman" panose="02020603050405020304" pitchFamily="18" charset="0"/>
              </a:rPr>
              <a:t>stoccaggio</a:t>
            </a:r>
            <a:r>
              <a:rPr lang="de-DE" sz="2000" dirty="0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Times New Roman" panose="02020603050405020304" pitchFamily="18" charset="0"/>
              </a:rPr>
              <a:t>:-10 °C a +60 °C</a:t>
            </a:r>
          </a:p>
          <a:p>
            <a:pPr marL="342900" lvl="0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de-DE" sz="2000" dirty="0" err="1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Times New Roman" panose="02020603050405020304" pitchFamily="18" charset="0"/>
              </a:rPr>
              <a:t>Misure</a:t>
            </a:r>
            <a:r>
              <a:rPr lang="de-DE" sz="2000" dirty="0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Times New Roman" panose="02020603050405020304" pitchFamily="18" charset="0"/>
              </a:rPr>
              <a:t>: 75mm x 68mm x 16mm</a:t>
            </a:r>
          </a:p>
          <a:p>
            <a:pPr marL="342900" lvl="0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de-DE" sz="2000" dirty="0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Times New Roman" panose="02020603050405020304" pitchFamily="18" charset="0"/>
              </a:rPr>
              <a:t>Peso 66g</a:t>
            </a:r>
          </a:p>
          <a:p>
            <a:pPr marL="342900" lvl="0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de-DE" sz="2000" dirty="0" err="1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Times New Roman" panose="02020603050405020304" pitchFamily="18" charset="0"/>
              </a:rPr>
              <a:t>Disponibile</a:t>
            </a:r>
            <a:r>
              <a:rPr lang="de-DE" sz="2000" dirty="0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Times New Roman" panose="02020603050405020304" pitchFamily="18" charset="0"/>
              </a:rPr>
              <a:t>nel</a:t>
            </a:r>
            <a:r>
              <a:rPr lang="de-DE" sz="2000" dirty="0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Times New Roman" panose="02020603050405020304" pitchFamily="18" charset="0"/>
              </a:rPr>
              <a:t>colore</a:t>
            </a:r>
            <a:r>
              <a:rPr lang="de-DE" sz="2000" dirty="0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Times New Roman" panose="02020603050405020304" pitchFamily="18" charset="0"/>
              </a:rPr>
              <a:t>nero</a:t>
            </a:r>
            <a:r>
              <a:rPr lang="de-DE" sz="2000" dirty="0" smtClean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2000" dirty="0" smtClean="0">
              <a:solidFill>
                <a:schemeClr val="tx1"/>
              </a:solidFill>
              <a:effectLst/>
              <a:latin typeface="Gisha" panose="020B0502040204020203" pitchFamily="34" charset="-79"/>
              <a:ea typeface="Calibri" panose="020F0502020204030204" pitchFamily="34" charset="0"/>
              <a:cs typeface="Gisha" panose="020B0502040204020203" pitchFamily="34" charset="-79"/>
            </a:endParaRPr>
          </a:p>
          <a:p>
            <a:pPr>
              <a:spcAft>
                <a:spcPts val="800"/>
              </a:spcAft>
            </a:pPr>
            <a:r>
              <a:rPr lang="de-DE" sz="1900" dirty="0" smtClean="0">
                <a:solidFill>
                  <a:srgbClr val="FFFFFF"/>
                </a:solidFill>
                <a:effectLst/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 </a:t>
            </a:r>
            <a:endParaRPr lang="de-DE" sz="1900" dirty="0">
              <a:effectLst/>
              <a:latin typeface="Gisha" panose="020B0502040204020203" pitchFamily="34" charset="-79"/>
              <a:ea typeface="Calibri" panose="020F0502020204030204" pitchFamily="34" charset="0"/>
              <a:cs typeface="Gisha" panose="020B0502040204020203" pitchFamily="34" charset="-79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" y="1022400"/>
            <a:ext cx="1536325" cy="5035732"/>
          </a:xfrm>
          <a:prstGeom prst="rect">
            <a:avLst/>
          </a:prstGeom>
        </p:spPr>
      </p:pic>
      <p:grpSp>
        <p:nvGrpSpPr>
          <p:cNvPr id="10" name="Gruppieren 9"/>
          <p:cNvGrpSpPr/>
          <p:nvPr/>
        </p:nvGrpSpPr>
        <p:grpSpPr>
          <a:xfrm>
            <a:off x="114139" y="180000"/>
            <a:ext cx="12027059" cy="338668"/>
            <a:chOff x="351207" y="719667"/>
            <a:chExt cx="11423104" cy="578554"/>
          </a:xfrm>
        </p:grpSpPr>
        <p:sp>
          <p:nvSpPr>
            <p:cNvPr id="11" name="Freihandform 10"/>
            <p:cNvSpPr/>
            <p:nvPr/>
          </p:nvSpPr>
          <p:spPr>
            <a:xfrm>
              <a:off x="351207" y="719668"/>
              <a:ext cx="3046749" cy="578553"/>
            </a:xfrm>
            <a:custGeom>
              <a:avLst/>
              <a:gdLst>
                <a:gd name="connsiteX0" fmla="*/ 0 w 3193520"/>
                <a:gd name="connsiteY0" fmla="*/ 0 h 578553"/>
                <a:gd name="connsiteX1" fmla="*/ 2904244 w 3193520"/>
                <a:gd name="connsiteY1" fmla="*/ 0 h 578553"/>
                <a:gd name="connsiteX2" fmla="*/ 3193520 w 3193520"/>
                <a:gd name="connsiteY2" fmla="*/ 289277 h 578553"/>
                <a:gd name="connsiteX3" fmla="*/ 2904244 w 3193520"/>
                <a:gd name="connsiteY3" fmla="*/ 578553 h 578553"/>
                <a:gd name="connsiteX4" fmla="*/ 0 w 3193520"/>
                <a:gd name="connsiteY4" fmla="*/ 578553 h 578553"/>
                <a:gd name="connsiteX5" fmla="*/ 289277 w 3193520"/>
                <a:gd name="connsiteY5" fmla="*/ 289277 h 578553"/>
                <a:gd name="connsiteX6" fmla="*/ 0 w 3193520"/>
                <a:gd name="connsiteY6" fmla="*/ 0 h 57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3520" h="578553">
                  <a:moveTo>
                    <a:pt x="0" y="0"/>
                  </a:moveTo>
                  <a:lnTo>
                    <a:pt x="2904244" y="0"/>
                  </a:lnTo>
                  <a:lnTo>
                    <a:pt x="3193520" y="289277"/>
                  </a:lnTo>
                  <a:lnTo>
                    <a:pt x="2904244" y="578553"/>
                  </a:lnTo>
                  <a:lnTo>
                    <a:pt x="0" y="578553"/>
                  </a:lnTo>
                  <a:lnTo>
                    <a:pt x="289277" y="289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642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5284" tIns="18669" rIns="307945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kern="1200" dirty="0" err="1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Allarme</a:t>
              </a:r>
              <a:r>
                <a:rPr lang="de-DE" sz="1400" kern="1200" dirty="0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 personale</a:t>
              </a:r>
              <a:endParaRPr lang="de-DE" sz="1400" kern="1200" dirty="0">
                <a:solidFill>
                  <a:schemeClr val="bg1"/>
                </a:solidFill>
                <a:latin typeface="Gisha" pitchFamily="34" charset="-79"/>
                <a:cs typeface="Gisha" pitchFamily="34" charset="-79"/>
              </a:endParaRPr>
            </a:p>
          </p:txBody>
        </p:sp>
        <p:sp>
          <p:nvSpPr>
            <p:cNvPr id="12" name="Freihandform 11"/>
            <p:cNvSpPr/>
            <p:nvPr/>
          </p:nvSpPr>
          <p:spPr>
            <a:xfrm>
              <a:off x="3225376" y="719667"/>
              <a:ext cx="3039957" cy="578553"/>
            </a:xfrm>
            <a:custGeom>
              <a:avLst/>
              <a:gdLst>
                <a:gd name="connsiteX0" fmla="*/ 0 w 3193520"/>
                <a:gd name="connsiteY0" fmla="*/ 0 h 578553"/>
                <a:gd name="connsiteX1" fmla="*/ 2904244 w 3193520"/>
                <a:gd name="connsiteY1" fmla="*/ 0 h 578553"/>
                <a:gd name="connsiteX2" fmla="*/ 3193520 w 3193520"/>
                <a:gd name="connsiteY2" fmla="*/ 289277 h 578553"/>
                <a:gd name="connsiteX3" fmla="*/ 2904244 w 3193520"/>
                <a:gd name="connsiteY3" fmla="*/ 578553 h 578553"/>
                <a:gd name="connsiteX4" fmla="*/ 0 w 3193520"/>
                <a:gd name="connsiteY4" fmla="*/ 578553 h 578553"/>
                <a:gd name="connsiteX5" fmla="*/ 289277 w 3193520"/>
                <a:gd name="connsiteY5" fmla="*/ 289277 h 578553"/>
                <a:gd name="connsiteX6" fmla="*/ 0 w 3193520"/>
                <a:gd name="connsiteY6" fmla="*/ 0 h 57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3520" h="578553">
                  <a:moveTo>
                    <a:pt x="0" y="0"/>
                  </a:moveTo>
                  <a:lnTo>
                    <a:pt x="2904244" y="0"/>
                  </a:lnTo>
                  <a:lnTo>
                    <a:pt x="3193520" y="289277"/>
                  </a:lnTo>
                  <a:lnTo>
                    <a:pt x="2904244" y="578553"/>
                  </a:lnTo>
                  <a:lnTo>
                    <a:pt x="0" y="578553"/>
                  </a:lnTo>
                  <a:lnTo>
                    <a:pt x="289277" y="289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141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5284" tIns="18669" rIns="307945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 err="1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Applicazioni</a:t>
              </a:r>
              <a:r>
                <a:rPr lang="de-DE" sz="1400" dirty="0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 </a:t>
              </a:r>
              <a:r>
                <a:rPr lang="de-DE" sz="1400" dirty="0" err="1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possibili</a:t>
              </a:r>
              <a:endParaRPr lang="de-DE" sz="1400" kern="1200" dirty="0">
                <a:solidFill>
                  <a:schemeClr val="bg1"/>
                </a:solidFill>
                <a:latin typeface="Gisha" pitchFamily="34" charset="-79"/>
                <a:cs typeface="Gisha" pitchFamily="34" charset="-79"/>
              </a:endParaRPr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6099544" y="719668"/>
              <a:ext cx="2750945" cy="578553"/>
            </a:xfrm>
            <a:custGeom>
              <a:avLst/>
              <a:gdLst>
                <a:gd name="connsiteX0" fmla="*/ 0 w 2889657"/>
                <a:gd name="connsiteY0" fmla="*/ 0 h 578553"/>
                <a:gd name="connsiteX1" fmla="*/ 2600381 w 2889657"/>
                <a:gd name="connsiteY1" fmla="*/ 0 h 578553"/>
                <a:gd name="connsiteX2" fmla="*/ 2889657 w 2889657"/>
                <a:gd name="connsiteY2" fmla="*/ 289277 h 578553"/>
                <a:gd name="connsiteX3" fmla="*/ 2600381 w 2889657"/>
                <a:gd name="connsiteY3" fmla="*/ 578553 h 578553"/>
                <a:gd name="connsiteX4" fmla="*/ 0 w 2889657"/>
                <a:gd name="connsiteY4" fmla="*/ 578553 h 578553"/>
                <a:gd name="connsiteX5" fmla="*/ 289277 w 2889657"/>
                <a:gd name="connsiteY5" fmla="*/ 289277 h 578553"/>
                <a:gd name="connsiteX6" fmla="*/ 0 w 2889657"/>
                <a:gd name="connsiteY6" fmla="*/ 0 h 57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9657" h="578553">
                  <a:moveTo>
                    <a:pt x="0" y="0"/>
                  </a:moveTo>
                  <a:lnTo>
                    <a:pt x="2600381" y="0"/>
                  </a:lnTo>
                  <a:lnTo>
                    <a:pt x="2889657" y="289277"/>
                  </a:lnTo>
                  <a:lnTo>
                    <a:pt x="2600381" y="578553"/>
                  </a:lnTo>
                  <a:lnTo>
                    <a:pt x="0" y="578553"/>
                  </a:lnTo>
                  <a:lnTo>
                    <a:pt x="289277" y="289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5284" tIns="18669" rIns="307945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b="1" kern="1200" dirty="0" err="1" smtClean="0">
                  <a:solidFill>
                    <a:srgbClr val="001642"/>
                  </a:solidFill>
                  <a:latin typeface="Gisha" pitchFamily="34" charset="-79"/>
                  <a:cs typeface="Gisha" pitchFamily="34" charset="-79"/>
                </a:rPr>
                <a:t>Dati</a:t>
              </a:r>
              <a:r>
                <a:rPr lang="de-DE" sz="1400" b="1" kern="1200" dirty="0" smtClean="0">
                  <a:solidFill>
                    <a:srgbClr val="001642"/>
                  </a:solidFill>
                  <a:latin typeface="Gisha" pitchFamily="34" charset="-79"/>
                  <a:cs typeface="Gisha" pitchFamily="34" charset="-79"/>
                </a:rPr>
                <a:t> </a:t>
              </a:r>
              <a:r>
                <a:rPr lang="de-DE" sz="1400" b="1" kern="1200" dirty="0" err="1" smtClean="0">
                  <a:solidFill>
                    <a:srgbClr val="001642"/>
                  </a:solidFill>
                  <a:latin typeface="Gisha" pitchFamily="34" charset="-79"/>
                  <a:cs typeface="Gisha" pitchFamily="34" charset="-79"/>
                </a:rPr>
                <a:t>tecnici</a:t>
              </a:r>
              <a:endParaRPr lang="de-DE" sz="1400" b="1" kern="1200" dirty="0">
                <a:solidFill>
                  <a:srgbClr val="001642"/>
                </a:solidFill>
                <a:latin typeface="Gisha" pitchFamily="34" charset="-79"/>
                <a:cs typeface="Gisha" pitchFamily="34" charset="-79"/>
              </a:endParaRPr>
            </a:p>
          </p:txBody>
        </p:sp>
        <p:sp>
          <p:nvSpPr>
            <p:cNvPr id="14" name="Freihandform 13"/>
            <p:cNvSpPr/>
            <p:nvPr/>
          </p:nvSpPr>
          <p:spPr>
            <a:xfrm>
              <a:off x="8669849" y="719668"/>
              <a:ext cx="3104462" cy="578553"/>
            </a:xfrm>
            <a:custGeom>
              <a:avLst/>
              <a:gdLst>
                <a:gd name="connsiteX0" fmla="*/ 0 w 3193520"/>
                <a:gd name="connsiteY0" fmla="*/ 0 h 578553"/>
                <a:gd name="connsiteX1" fmla="*/ 2904244 w 3193520"/>
                <a:gd name="connsiteY1" fmla="*/ 0 h 578553"/>
                <a:gd name="connsiteX2" fmla="*/ 3193520 w 3193520"/>
                <a:gd name="connsiteY2" fmla="*/ 289277 h 578553"/>
                <a:gd name="connsiteX3" fmla="*/ 2904244 w 3193520"/>
                <a:gd name="connsiteY3" fmla="*/ 578553 h 578553"/>
                <a:gd name="connsiteX4" fmla="*/ 0 w 3193520"/>
                <a:gd name="connsiteY4" fmla="*/ 578553 h 578553"/>
                <a:gd name="connsiteX5" fmla="*/ 289277 w 3193520"/>
                <a:gd name="connsiteY5" fmla="*/ 289277 h 578553"/>
                <a:gd name="connsiteX6" fmla="*/ 0 w 3193520"/>
                <a:gd name="connsiteY6" fmla="*/ 0 h 57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3520" h="578553">
                  <a:moveTo>
                    <a:pt x="0" y="0"/>
                  </a:moveTo>
                  <a:lnTo>
                    <a:pt x="2904244" y="0"/>
                  </a:lnTo>
                  <a:lnTo>
                    <a:pt x="3193520" y="289277"/>
                  </a:lnTo>
                  <a:lnTo>
                    <a:pt x="2904244" y="578553"/>
                  </a:lnTo>
                  <a:lnTo>
                    <a:pt x="0" y="578553"/>
                  </a:lnTo>
                  <a:lnTo>
                    <a:pt x="289277" y="289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141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5284" tIns="18669" rIns="307945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 err="1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SILsos</a:t>
              </a:r>
              <a:r>
                <a:rPr lang="de-DE" sz="1400" dirty="0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 </a:t>
              </a:r>
              <a:r>
                <a:rPr lang="de-DE" sz="1400" dirty="0" err="1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made</a:t>
              </a:r>
              <a:r>
                <a:rPr lang="de-DE" sz="1400" dirty="0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 in Germany</a:t>
              </a:r>
              <a:endParaRPr lang="de-DE" sz="1400" kern="1200" dirty="0">
                <a:solidFill>
                  <a:schemeClr val="bg1"/>
                </a:solidFill>
                <a:latin typeface="Gisha" pitchFamily="34" charset="-79"/>
                <a:cs typeface="Gisha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97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9"/>
          <p:cNvSpPr txBox="1"/>
          <p:nvPr/>
        </p:nvSpPr>
        <p:spPr>
          <a:xfrm>
            <a:off x="3140269" y="820099"/>
            <a:ext cx="8240241" cy="481756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2400" b="1" dirty="0" err="1" smtClean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Confezione</a:t>
            </a:r>
            <a:endParaRPr lang="en-US" sz="2400" b="1" dirty="0" smtClean="0">
              <a:solidFill>
                <a:srgbClr val="FF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0"/>
            <a:endParaRPr lang="en-US" sz="2400" b="1" dirty="0">
              <a:solidFill>
                <a:srgbClr val="FF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•	</a:t>
            </a:r>
            <a:r>
              <a:rPr lang="en-US" sz="2400" dirty="0" err="1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SILsos</a:t>
            </a:r>
            <a:endParaRPr lang="en-US" sz="24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•	</a:t>
            </a:r>
            <a:r>
              <a:rPr lang="en-US" sz="2400" dirty="0" err="1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Manuale</a:t>
            </a:r>
            <a:endParaRPr lang="en-US" sz="24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•	</a:t>
            </a:r>
            <a:r>
              <a:rPr lang="en-US" sz="2400" dirty="0" err="1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Programmatore</a:t>
            </a:r>
            <a:r>
              <a:rPr lang="en-US" sz="2400" dirty="0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e </a:t>
            </a:r>
            <a:r>
              <a:rPr lang="en-US" sz="2400" dirty="0" err="1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ricarica</a:t>
            </a:r>
            <a:r>
              <a:rPr lang="en-US" sz="2400" dirty="0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( </a:t>
            </a:r>
            <a:r>
              <a:rPr lang="en-US" sz="2400" dirty="0" err="1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completi</a:t>
            </a:r>
            <a:r>
              <a:rPr lang="en-US" sz="2400" dirty="0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di </a:t>
            </a:r>
            <a:r>
              <a:rPr lang="en-US" sz="2400" dirty="0" err="1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programma</a:t>
            </a:r>
            <a:r>
              <a:rPr lang="en-US" sz="2400" dirty="0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)</a:t>
            </a:r>
            <a:endParaRPr lang="en-US" sz="24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•	</a:t>
            </a:r>
            <a:r>
              <a:rPr lang="en-US" sz="2400" dirty="0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Clip per </a:t>
            </a:r>
            <a:r>
              <a:rPr lang="en-US" sz="2400" dirty="0" err="1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cintura</a:t>
            </a:r>
            <a:r>
              <a:rPr lang="en-US" sz="2400" dirty="0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o </a:t>
            </a:r>
            <a:r>
              <a:rPr lang="en-US" sz="2400" dirty="0" err="1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camicia</a:t>
            </a:r>
            <a:endParaRPr lang="en-US" sz="24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•	</a:t>
            </a:r>
            <a:r>
              <a:rPr lang="en-US" sz="2400" dirty="0" err="1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Nastro</a:t>
            </a:r>
            <a:r>
              <a:rPr lang="en-US" sz="2400" dirty="0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Velcro per </a:t>
            </a:r>
            <a:r>
              <a:rPr lang="en-US" sz="2400" dirty="0" err="1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braccio</a:t>
            </a:r>
            <a:endParaRPr lang="en-US" sz="24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endParaRPr lang="en-US" sz="24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de-DE" sz="1700" dirty="0">
                <a:solidFill>
                  <a:prstClr val="black"/>
                </a:solidFill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700" dirty="0">
                <a:solidFill>
                  <a:prstClr val="black"/>
                </a:solidFill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700" dirty="0">
                <a:solidFill>
                  <a:prstClr val="black"/>
                </a:solidFill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 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" y="1022400"/>
            <a:ext cx="1536325" cy="5035732"/>
          </a:xfrm>
          <a:prstGeom prst="rect">
            <a:avLst/>
          </a:prstGeom>
        </p:spPr>
      </p:pic>
      <p:grpSp>
        <p:nvGrpSpPr>
          <p:cNvPr id="9" name="Gruppieren 8"/>
          <p:cNvGrpSpPr/>
          <p:nvPr/>
        </p:nvGrpSpPr>
        <p:grpSpPr>
          <a:xfrm>
            <a:off x="114139" y="180000"/>
            <a:ext cx="12027059" cy="338668"/>
            <a:chOff x="351207" y="719667"/>
            <a:chExt cx="11423104" cy="578554"/>
          </a:xfrm>
        </p:grpSpPr>
        <p:sp>
          <p:nvSpPr>
            <p:cNvPr id="10" name="Freihandform 9"/>
            <p:cNvSpPr/>
            <p:nvPr/>
          </p:nvSpPr>
          <p:spPr>
            <a:xfrm>
              <a:off x="351207" y="719668"/>
              <a:ext cx="3046749" cy="578553"/>
            </a:xfrm>
            <a:custGeom>
              <a:avLst/>
              <a:gdLst>
                <a:gd name="connsiteX0" fmla="*/ 0 w 3193520"/>
                <a:gd name="connsiteY0" fmla="*/ 0 h 578553"/>
                <a:gd name="connsiteX1" fmla="*/ 2904244 w 3193520"/>
                <a:gd name="connsiteY1" fmla="*/ 0 h 578553"/>
                <a:gd name="connsiteX2" fmla="*/ 3193520 w 3193520"/>
                <a:gd name="connsiteY2" fmla="*/ 289277 h 578553"/>
                <a:gd name="connsiteX3" fmla="*/ 2904244 w 3193520"/>
                <a:gd name="connsiteY3" fmla="*/ 578553 h 578553"/>
                <a:gd name="connsiteX4" fmla="*/ 0 w 3193520"/>
                <a:gd name="connsiteY4" fmla="*/ 578553 h 578553"/>
                <a:gd name="connsiteX5" fmla="*/ 289277 w 3193520"/>
                <a:gd name="connsiteY5" fmla="*/ 289277 h 578553"/>
                <a:gd name="connsiteX6" fmla="*/ 0 w 3193520"/>
                <a:gd name="connsiteY6" fmla="*/ 0 h 57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3520" h="578553">
                  <a:moveTo>
                    <a:pt x="0" y="0"/>
                  </a:moveTo>
                  <a:lnTo>
                    <a:pt x="2904244" y="0"/>
                  </a:lnTo>
                  <a:lnTo>
                    <a:pt x="3193520" y="289277"/>
                  </a:lnTo>
                  <a:lnTo>
                    <a:pt x="2904244" y="578553"/>
                  </a:lnTo>
                  <a:lnTo>
                    <a:pt x="0" y="578553"/>
                  </a:lnTo>
                  <a:lnTo>
                    <a:pt x="289277" y="289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642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5284" tIns="18669" rIns="307945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kern="1200" dirty="0" err="1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Allarme</a:t>
              </a:r>
              <a:r>
                <a:rPr lang="de-DE" sz="1400" kern="1200" dirty="0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 personale</a:t>
              </a:r>
              <a:endParaRPr lang="de-DE" sz="1400" kern="1200" dirty="0">
                <a:solidFill>
                  <a:schemeClr val="bg1"/>
                </a:solidFill>
                <a:latin typeface="Gisha" pitchFamily="34" charset="-79"/>
                <a:cs typeface="Gisha" pitchFamily="34" charset="-79"/>
              </a:endParaRPr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3225376" y="719667"/>
              <a:ext cx="3039957" cy="578553"/>
            </a:xfrm>
            <a:custGeom>
              <a:avLst/>
              <a:gdLst>
                <a:gd name="connsiteX0" fmla="*/ 0 w 3193520"/>
                <a:gd name="connsiteY0" fmla="*/ 0 h 578553"/>
                <a:gd name="connsiteX1" fmla="*/ 2904244 w 3193520"/>
                <a:gd name="connsiteY1" fmla="*/ 0 h 578553"/>
                <a:gd name="connsiteX2" fmla="*/ 3193520 w 3193520"/>
                <a:gd name="connsiteY2" fmla="*/ 289277 h 578553"/>
                <a:gd name="connsiteX3" fmla="*/ 2904244 w 3193520"/>
                <a:gd name="connsiteY3" fmla="*/ 578553 h 578553"/>
                <a:gd name="connsiteX4" fmla="*/ 0 w 3193520"/>
                <a:gd name="connsiteY4" fmla="*/ 578553 h 578553"/>
                <a:gd name="connsiteX5" fmla="*/ 289277 w 3193520"/>
                <a:gd name="connsiteY5" fmla="*/ 289277 h 578553"/>
                <a:gd name="connsiteX6" fmla="*/ 0 w 3193520"/>
                <a:gd name="connsiteY6" fmla="*/ 0 h 57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3520" h="578553">
                  <a:moveTo>
                    <a:pt x="0" y="0"/>
                  </a:moveTo>
                  <a:lnTo>
                    <a:pt x="2904244" y="0"/>
                  </a:lnTo>
                  <a:lnTo>
                    <a:pt x="3193520" y="289277"/>
                  </a:lnTo>
                  <a:lnTo>
                    <a:pt x="2904244" y="578553"/>
                  </a:lnTo>
                  <a:lnTo>
                    <a:pt x="0" y="578553"/>
                  </a:lnTo>
                  <a:lnTo>
                    <a:pt x="289277" y="289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141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5284" tIns="18669" rIns="307945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 err="1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Applicazioni</a:t>
              </a:r>
              <a:r>
                <a:rPr lang="de-DE" sz="1400" dirty="0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 </a:t>
              </a:r>
              <a:r>
                <a:rPr lang="de-DE" sz="1400" dirty="0" err="1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possibili</a:t>
              </a:r>
              <a:endParaRPr lang="de-DE" sz="1400" kern="1200" dirty="0">
                <a:solidFill>
                  <a:schemeClr val="bg1"/>
                </a:solidFill>
                <a:latin typeface="Gisha" pitchFamily="34" charset="-79"/>
                <a:cs typeface="Gisha" pitchFamily="34" charset="-79"/>
              </a:endParaRPr>
            </a:p>
          </p:txBody>
        </p:sp>
        <p:sp>
          <p:nvSpPr>
            <p:cNvPr id="12" name="Freihandform 11"/>
            <p:cNvSpPr/>
            <p:nvPr/>
          </p:nvSpPr>
          <p:spPr>
            <a:xfrm>
              <a:off x="6099544" y="719668"/>
              <a:ext cx="2750945" cy="578553"/>
            </a:xfrm>
            <a:custGeom>
              <a:avLst/>
              <a:gdLst>
                <a:gd name="connsiteX0" fmla="*/ 0 w 2889657"/>
                <a:gd name="connsiteY0" fmla="*/ 0 h 578553"/>
                <a:gd name="connsiteX1" fmla="*/ 2600381 w 2889657"/>
                <a:gd name="connsiteY1" fmla="*/ 0 h 578553"/>
                <a:gd name="connsiteX2" fmla="*/ 2889657 w 2889657"/>
                <a:gd name="connsiteY2" fmla="*/ 289277 h 578553"/>
                <a:gd name="connsiteX3" fmla="*/ 2600381 w 2889657"/>
                <a:gd name="connsiteY3" fmla="*/ 578553 h 578553"/>
                <a:gd name="connsiteX4" fmla="*/ 0 w 2889657"/>
                <a:gd name="connsiteY4" fmla="*/ 578553 h 578553"/>
                <a:gd name="connsiteX5" fmla="*/ 289277 w 2889657"/>
                <a:gd name="connsiteY5" fmla="*/ 289277 h 578553"/>
                <a:gd name="connsiteX6" fmla="*/ 0 w 2889657"/>
                <a:gd name="connsiteY6" fmla="*/ 0 h 57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9657" h="578553">
                  <a:moveTo>
                    <a:pt x="0" y="0"/>
                  </a:moveTo>
                  <a:lnTo>
                    <a:pt x="2600381" y="0"/>
                  </a:lnTo>
                  <a:lnTo>
                    <a:pt x="2889657" y="289277"/>
                  </a:lnTo>
                  <a:lnTo>
                    <a:pt x="2600381" y="578553"/>
                  </a:lnTo>
                  <a:lnTo>
                    <a:pt x="0" y="578553"/>
                  </a:lnTo>
                  <a:lnTo>
                    <a:pt x="289277" y="289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5284" tIns="18669" rIns="307945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b="1" kern="1200" dirty="0" err="1" smtClean="0">
                  <a:solidFill>
                    <a:srgbClr val="001642"/>
                  </a:solidFill>
                  <a:latin typeface="Gisha" pitchFamily="34" charset="-79"/>
                  <a:cs typeface="Gisha" pitchFamily="34" charset="-79"/>
                </a:rPr>
                <a:t>Dati</a:t>
              </a:r>
              <a:r>
                <a:rPr lang="de-DE" sz="1400" b="1" kern="1200" dirty="0" smtClean="0">
                  <a:solidFill>
                    <a:srgbClr val="001642"/>
                  </a:solidFill>
                  <a:latin typeface="Gisha" pitchFamily="34" charset="-79"/>
                  <a:cs typeface="Gisha" pitchFamily="34" charset="-79"/>
                </a:rPr>
                <a:t> </a:t>
              </a:r>
              <a:r>
                <a:rPr lang="de-DE" sz="1400" b="1" kern="1200" dirty="0" err="1" smtClean="0">
                  <a:solidFill>
                    <a:srgbClr val="001642"/>
                  </a:solidFill>
                  <a:latin typeface="Gisha" pitchFamily="34" charset="-79"/>
                  <a:cs typeface="Gisha" pitchFamily="34" charset="-79"/>
                </a:rPr>
                <a:t>tecnici</a:t>
              </a:r>
              <a:endParaRPr lang="de-DE" sz="1400" b="1" kern="1200" dirty="0">
                <a:solidFill>
                  <a:srgbClr val="001642"/>
                </a:solidFill>
                <a:latin typeface="Gisha" pitchFamily="34" charset="-79"/>
                <a:cs typeface="Gisha" pitchFamily="34" charset="-79"/>
              </a:endParaRPr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8669849" y="719668"/>
              <a:ext cx="3104462" cy="578553"/>
            </a:xfrm>
            <a:custGeom>
              <a:avLst/>
              <a:gdLst>
                <a:gd name="connsiteX0" fmla="*/ 0 w 3193520"/>
                <a:gd name="connsiteY0" fmla="*/ 0 h 578553"/>
                <a:gd name="connsiteX1" fmla="*/ 2904244 w 3193520"/>
                <a:gd name="connsiteY1" fmla="*/ 0 h 578553"/>
                <a:gd name="connsiteX2" fmla="*/ 3193520 w 3193520"/>
                <a:gd name="connsiteY2" fmla="*/ 289277 h 578553"/>
                <a:gd name="connsiteX3" fmla="*/ 2904244 w 3193520"/>
                <a:gd name="connsiteY3" fmla="*/ 578553 h 578553"/>
                <a:gd name="connsiteX4" fmla="*/ 0 w 3193520"/>
                <a:gd name="connsiteY4" fmla="*/ 578553 h 578553"/>
                <a:gd name="connsiteX5" fmla="*/ 289277 w 3193520"/>
                <a:gd name="connsiteY5" fmla="*/ 289277 h 578553"/>
                <a:gd name="connsiteX6" fmla="*/ 0 w 3193520"/>
                <a:gd name="connsiteY6" fmla="*/ 0 h 57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3520" h="578553">
                  <a:moveTo>
                    <a:pt x="0" y="0"/>
                  </a:moveTo>
                  <a:lnTo>
                    <a:pt x="2904244" y="0"/>
                  </a:lnTo>
                  <a:lnTo>
                    <a:pt x="3193520" y="289277"/>
                  </a:lnTo>
                  <a:lnTo>
                    <a:pt x="2904244" y="578553"/>
                  </a:lnTo>
                  <a:lnTo>
                    <a:pt x="0" y="578553"/>
                  </a:lnTo>
                  <a:lnTo>
                    <a:pt x="289277" y="289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141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5284" tIns="18669" rIns="307945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 err="1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SILsos</a:t>
              </a:r>
              <a:r>
                <a:rPr lang="de-DE" sz="1400" dirty="0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 </a:t>
              </a:r>
              <a:r>
                <a:rPr lang="de-DE" sz="1400" dirty="0" err="1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made</a:t>
              </a:r>
              <a:r>
                <a:rPr lang="de-DE" sz="1400" dirty="0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 in Germany</a:t>
              </a:r>
              <a:endParaRPr lang="de-DE" sz="1400" kern="1200" dirty="0">
                <a:solidFill>
                  <a:schemeClr val="bg1"/>
                </a:solidFill>
                <a:latin typeface="Gisha" pitchFamily="34" charset="-79"/>
                <a:cs typeface="Gisha" pitchFamily="34" charset="-79"/>
              </a:endParaRPr>
            </a:p>
          </p:txBody>
        </p:sp>
      </p:grpSp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9" y="4211474"/>
            <a:ext cx="3720136" cy="209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2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9"/>
          <p:cNvSpPr txBox="1"/>
          <p:nvPr/>
        </p:nvSpPr>
        <p:spPr>
          <a:xfrm>
            <a:off x="3657600" y="1022400"/>
            <a:ext cx="8008266" cy="503573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SIAMO A VOSTRA DISPOSIZIONE PER QUALSIASI INFORMAZIONE</a:t>
            </a:r>
            <a:endParaRPr lang="de-DE" sz="1890" dirty="0" smtClean="0">
              <a:solidFill>
                <a:prstClr val="white"/>
              </a:solidFill>
            </a:endParaRPr>
          </a:p>
          <a:p>
            <a:pPr>
              <a:lnSpc>
                <a:spcPct val="120000"/>
              </a:lnSpc>
            </a:pPr>
            <a:endParaRPr lang="de-DE" sz="1890" dirty="0" smtClean="0">
              <a:solidFill>
                <a:prstClr val="white"/>
              </a:solidFill>
            </a:endParaRPr>
          </a:p>
          <a:p>
            <a:pPr>
              <a:lnSpc>
                <a:spcPct val="120000"/>
              </a:lnSpc>
            </a:pPr>
            <a:r>
              <a:rPr lang="de-DE" sz="2400" dirty="0" err="1" smtClean="0">
                <a:solidFill>
                  <a:schemeClr val="tx1"/>
                </a:solidFill>
                <a:latin typeface="Gisha" pitchFamily="34" charset="-79"/>
                <a:cs typeface="Gisha" pitchFamily="34" charset="-79"/>
              </a:rPr>
              <a:t>Indirizzo</a:t>
            </a:r>
            <a:r>
              <a:rPr lang="de-DE" sz="2400" dirty="0" smtClean="0">
                <a:solidFill>
                  <a:schemeClr val="tx1"/>
                </a:solidFill>
                <a:latin typeface="Gisha" pitchFamily="34" charset="-79"/>
                <a:cs typeface="Gisha" pitchFamily="34" charset="-79"/>
              </a:rPr>
              <a:t>:			</a:t>
            </a:r>
          </a:p>
          <a:p>
            <a:pPr>
              <a:lnSpc>
                <a:spcPct val="120000"/>
              </a:lnSpc>
            </a:pPr>
            <a:r>
              <a:rPr lang="de-DE" sz="2400" dirty="0">
                <a:solidFill>
                  <a:schemeClr val="tx1"/>
                </a:solidFill>
                <a:latin typeface="Gisha" pitchFamily="34" charset="-79"/>
                <a:cs typeface="Gisha" pitchFamily="34" charset="-79"/>
              </a:rPr>
              <a:t> </a:t>
            </a:r>
            <a:r>
              <a:rPr lang="de-DE" sz="2400" dirty="0" smtClean="0">
                <a:solidFill>
                  <a:schemeClr val="tx1"/>
                </a:solidFill>
                <a:latin typeface="Gisha" pitchFamily="34" charset="-79"/>
                <a:cs typeface="Gisha" pitchFamily="34" charset="-79"/>
              </a:rPr>
              <a:t>                     Via Carlo </a:t>
            </a:r>
            <a:r>
              <a:rPr lang="de-DE" sz="2400" dirty="0" err="1" smtClean="0">
                <a:solidFill>
                  <a:schemeClr val="tx1"/>
                </a:solidFill>
                <a:latin typeface="Gisha" pitchFamily="34" charset="-79"/>
                <a:cs typeface="Gisha" pitchFamily="34" charset="-79"/>
              </a:rPr>
              <a:t>Pezzini</a:t>
            </a:r>
            <a:r>
              <a:rPr lang="de-DE" sz="2400" dirty="0" smtClean="0">
                <a:solidFill>
                  <a:schemeClr val="tx1"/>
                </a:solidFill>
                <a:latin typeface="Gisha" pitchFamily="34" charset="-79"/>
                <a:cs typeface="Gisha" pitchFamily="34" charset="-79"/>
              </a:rPr>
              <a:t>, 116 </a:t>
            </a:r>
          </a:p>
          <a:p>
            <a:pPr>
              <a:lnSpc>
                <a:spcPct val="120000"/>
              </a:lnSpc>
            </a:pPr>
            <a:r>
              <a:rPr lang="de-DE" sz="2400" dirty="0" smtClean="0">
                <a:solidFill>
                  <a:schemeClr val="tx1"/>
                </a:solidFill>
                <a:latin typeface="Gisha" pitchFamily="34" charset="-79"/>
                <a:cs typeface="Gisha" pitchFamily="34" charset="-79"/>
              </a:rPr>
              <a:t>		26010 SORESINA CR</a:t>
            </a:r>
          </a:p>
          <a:p>
            <a:pPr>
              <a:lnSpc>
                <a:spcPct val="120000"/>
              </a:lnSpc>
            </a:pPr>
            <a:r>
              <a:rPr lang="de-DE" sz="2400" dirty="0">
                <a:solidFill>
                  <a:schemeClr val="tx1"/>
                </a:solidFill>
                <a:latin typeface="Gisha" pitchFamily="34" charset="-79"/>
                <a:cs typeface="Gisha" pitchFamily="34" charset="-79"/>
              </a:rPr>
              <a:t>	</a:t>
            </a:r>
            <a:r>
              <a:rPr lang="de-DE" sz="2400" dirty="0" smtClean="0">
                <a:solidFill>
                  <a:schemeClr val="tx1"/>
                </a:solidFill>
                <a:latin typeface="Gisha" pitchFamily="34" charset="-79"/>
                <a:cs typeface="Gisha" pitchFamily="34" charset="-79"/>
              </a:rPr>
              <a:t>	Italia   </a:t>
            </a:r>
          </a:p>
          <a:p>
            <a:pPr>
              <a:lnSpc>
                <a:spcPct val="120000"/>
              </a:lnSpc>
            </a:pPr>
            <a:endParaRPr lang="de-DE" sz="2400" dirty="0">
              <a:solidFill>
                <a:schemeClr val="tx1"/>
              </a:solidFill>
              <a:latin typeface="Gisha" pitchFamily="34" charset="-79"/>
              <a:cs typeface="Gisha" pitchFamily="34" charset="-79"/>
            </a:endParaRPr>
          </a:p>
          <a:p>
            <a:pPr>
              <a:lnSpc>
                <a:spcPct val="120000"/>
              </a:lnSpc>
            </a:pPr>
            <a:r>
              <a:rPr lang="de-DE" sz="2400" dirty="0" err="1" smtClean="0">
                <a:solidFill>
                  <a:schemeClr val="tx1"/>
                </a:solidFill>
                <a:latin typeface="Gisha" pitchFamily="34" charset="-79"/>
                <a:cs typeface="Gisha" pitchFamily="34" charset="-79"/>
              </a:rPr>
              <a:t>Telefono</a:t>
            </a:r>
            <a:r>
              <a:rPr lang="de-DE" sz="2400" dirty="0" smtClean="0">
                <a:solidFill>
                  <a:schemeClr val="tx1"/>
                </a:solidFill>
                <a:latin typeface="Gisha" pitchFamily="34" charset="-79"/>
                <a:cs typeface="Gisha" pitchFamily="34" charset="-79"/>
              </a:rPr>
              <a:t>:	+39 0374 690000 </a:t>
            </a:r>
            <a:r>
              <a:rPr lang="de-DE" sz="2400" dirty="0" err="1" smtClean="0">
                <a:solidFill>
                  <a:schemeClr val="tx1"/>
                </a:solidFill>
                <a:latin typeface="Gisha" pitchFamily="34" charset="-79"/>
                <a:cs typeface="Gisha" pitchFamily="34" charset="-79"/>
              </a:rPr>
              <a:t>r.a</a:t>
            </a:r>
            <a:r>
              <a:rPr lang="de-DE" sz="2400" dirty="0" smtClean="0">
                <a:solidFill>
                  <a:schemeClr val="tx1"/>
                </a:solidFill>
                <a:latin typeface="Gisha" pitchFamily="34" charset="-79"/>
                <a:cs typeface="Gisha" pitchFamily="34" charset="-79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de-DE" sz="2400" dirty="0" smtClean="0">
                <a:solidFill>
                  <a:schemeClr val="tx1"/>
                </a:solidFill>
                <a:latin typeface="Gisha" pitchFamily="34" charset="-79"/>
                <a:cs typeface="Gisha" pitchFamily="34" charset="-79"/>
              </a:rPr>
              <a:t>Fax: 		+</a:t>
            </a:r>
            <a:r>
              <a:rPr lang="de-DE" sz="2400" dirty="0">
                <a:solidFill>
                  <a:schemeClr val="tx1"/>
                </a:solidFill>
                <a:latin typeface="Gisha" pitchFamily="34" charset="-79"/>
                <a:cs typeface="Gisha" pitchFamily="34" charset="-79"/>
              </a:rPr>
              <a:t>3</a:t>
            </a:r>
            <a:r>
              <a:rPr lang="de-DE" sz="2400" dirty="0" smtClean="0">
                <a:solidFill>
                  <a:schemeClr val="tx1"/>
                </a:solidFill>
                <a:latin typeface="Gisha" pitchFamily="34" charset="-79"/>
                <a:cs typeface="Gisha" pitchFamily="34" charset="-79"/>
              </a:rPr>
              <a:t>9 0374 690121</a:t>
            </a:r>
          </a:p>
          <a:p>
            <a:pPr>
              <a:lnSpc>
                <a:spcPct val="120000"/>
              </a:lnSpc>
            </a:pPr>
            <a:endParaRPr lang="de-DE" sz="2400" dirty="0">
              <a:solidFill>
                <a:schemeClr val="tx1"/>
              </a:solidFill>
              <a:latin typeface="Gisha" pitchFamily="34" charset="-79"/>
              <a:cs typeface="Gisha" pitchFamily="34" charset="-79"/>
            </a:endParaRPr>
          </a:p>
          <a:p>
            <a:pPr>
              <a:lnSpc>
                <a:spcPct val="120000"/>
              </a:lnSpc>
            </a:pPr>
            <a:r>
              <a:rPr lang="de-DE" sz="2400" dirty="0" smtClean="0">
                <a:solidFill>
                  <a:schemeClr val="tx1"/>
                </a:solidFill>
                <a:latin typeface="Gisha" pitchFamily="34" charset="-79"/>
                <a:cs typeface="Gisha" pitchFamily="34" charset="-79"/>
              </a:rPr>
              <a:t>E-Mail</a:t>
            </a:r>
            <a:r>
              <a:rPr lang="de-DE" sz="2400" dirty="0">
                <a:solidFill>
                  <a:schemeClr val="tx1"/>
                </a:solidFill>
                <a:latin typeface="Gisha" pitchFamily="34" charset="-79"/>
                <a:cs typeface="Gisha" pitchFamily="34" charset="-79"/>
              </a:rPr>
              <a:t>: 	</a:t>
            </a:r>
            <a:r>
              <a:rPr lang="de-DE" sz="2400" dirty="0">
                <a:solidFill>
                  <a:schemeClr val="tx1"/>
                </a:solidFill>
                <a:latin typeface="Gisha" pitchFamily="34" charset="-79"/>
                <a:cs typeface="Gisha" pitchFamily="34" charset="-79"/>
                <a:hlinkClick r:id="rId3"/>
              </a:rPr>
              <a:t>info@siltel.com</a:t>
            </a:r>
            <a:r>
              <a:rPr lang="de-DE" sz="2400" dirty="0">
                <a:solidFill>
                  <a:schemeClr val="tx1"/>
                </a:solidFill>
                <a:latin typeface="Gisha" pitchFamily="34" charset="-79"/>
                <a:cs typeface="Gisha" pitchFamily="34" charset="-79"/>
              </a:rPr>
              <a:t> Web: </a:t>
            </a:r>
            <a:r>
              <a:rPr lang="de-DE" sz="2400" dirty="0" smtClean="0">
                <a:solidFill>
                  <a:schemeClr val="tx1"/>
                </a:solidFill>
                <a:latin typeface="Gisha" pitchFamily="34" charset="-79"/>
                <a:cs typeface="Gisha" pitchFamily="34" charset="-79"/>
                <a:hlinkClick r:id="rId4"/>
              </a:rPr>
              <a:t>www.siltel.com</a:t>
            </a:r>
            <a:endParaRPr lang="de-DE" sz="2400" dirty="0">
              <a:solidFill>
                <a:schemeClr val="tx1"/>
              </a:solidFill>
              <a:latin typeface="Gisha" pitchFamily="34" charset="-79"/>
              <a:cs typeface="Gisha" pitchFamily="34" charset="-79"/>
            </a:endParaRPr>
          </a:p>
          <a:p>
            <a:pPr>
              <a:lnSpc>
                <a:spcPct val="120000"/>
              </a:lnSpc>
            </a:pPr>
            <a:r>
              <a:rPr lang="de-DE" sz="2400" dirty="0">
                <a:solidFill>
                  <a:schemeClr val="tx1"/>
                </a:solidFill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700" dirty="0" smtClean="0">
                <a:solidFill>
                  <a:prstClr val="black"/>
                </a:solidFill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700" dirty="0">
                <a:solidFill>
                  <a:prstClr val="black"/>
                </a:solidFill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 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00" y="1022400"/>
            <a:ext cx="1536325" cy="5035732"/>
          </a:xfrm>
          <a:prstGeom prst="rect">
            <a:avLst/>
          </a:prstGeom>
        </p:spPr>
      </p:pic>
      <p:grpSp>
        <p:nvGrpSpPr>
          <p:cNvPr id="14" name="Gruppieren 13"/>
          <p:cNvGrpSpPr/>
          <p:nvPr/>
        </p:nvGrpSpPr>
        <p:grpSpPr>
          <a:xfrm>
            <a:off x="114139" y="180000"/>
            <a:ext cx="12027059" cy="338668"/>
            <a:chOff x="351207" y="719667"/>
            <a:chExt cx="11423104" cy="578554"/>
          </a:xfrm>
        </p:grpSpPr>
        <p:sp>
          <p:nvSpPr>
            <p:cNvPr id="16" name="Freihandform 15"/>
            <p:cNvSpPr/>
            <p:nvPr/>
          </p:nvSpPr>
          <p:spPr>
            <a:xfrm>
              <a:off x="351207" y="719668"/>
              <a:ext cx="3046749" cy="578553"/>
            </a:xfrm>
            <a:custGeom>
              <a:avLst/>
              <a:gdLst>
                <a:gd name="connsiteX0" fmla="*/ 0 w 3193520"/>
                <a:gd name="connsiteY0" fmla="*/ 0 h 578553"/>
                <a:gd name="connsiteX1" fmla="*/ 2904244 w 3193520"/>
                <a:gd name="connsiteY1" fmla="*/ 0 h 578553"/>
                <a:gd name="connsiteX2" fmla="*/ 3193520 w 3193520"/>
                <a:gd name="connsiteY2" fmla="*/ 289277 h 578553"/>
                <a:gd name="connsiteX3" fmla="*/ 2904244 w 3193520"/>
                <a:gd name="connsiteY3" fmla="*/ 578553 h 578553"/>
                <a:gd name="connsiteX4" fmla="*/ 0 w 3193520"/>
                <a:gd name="connsiteY4" fmla="*/ 578553 h 578553"/>
                <a:gd name="connsiteX5" fmla="*/ 289277 w 3193520"/>
                <a:gd name="connsiteY5" fmla="*/ 289277 h 578553"/>
                <a:gd name="connsiteX6" fmla="*/ 0 w 3193520"/>
                <a:gd name="connsiteY6" fmla="*/ 0 h 57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3520" h="578553">
                  <a:moveTo>
                    <a:pt x="0" y="0"/>
                  </a:moveTo>
                  <a:lnTo>
                    <a:pt x="2904244" y="0"/>
                  </a:lnTo>
                  <a:lnTo>
                    <a:pt x="3193520" y="289277"/>
                  </a:lnTo>
                  <a:lnTo>
                    <a:pt x="2904244" y="578553"/>
                  </a:lnTo>
                  <a:lnTo>
                    <a:pt x="0" y="578553"/>
                  </a:lnTo>
                  <a:lnTo>
                    <a:pt x="289277" y="289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642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5284" tIns="18669" rIns="307945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kern="1200" dirty="0" err="1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Allarme</a:t>
              </a:r>
              <a:r>
                <a:rPr lang="de-DE" sz="1400" kern="1200" dirty="0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 personale</a:t>
              </a:r>
              <a:endParaRPr lang="de-DE" sz="1400" kern="1200" dirty="0">
                <a:solidFill>
                  <a:schemeClr val="bg1"/>
                </a:solidFill>
                <a:latin typeface="Gisha" pitchFamily="34" charset="-79"/>
                <a:cs typeface="Gisha" pitchFamily="34" charset="-79"/>
              </a:endParaRPr>
            </a:p>
          </p:txBody>
        </p:sp>
        <p:sp>
          <p:nvSpPr>
            <p:cNvPr id="17" name="Freihandform 16"/>
            <p:cNvSpPr/>
            <p:nvPr/>
          </p:nvSpPr>
          <p:spPr>
            <a:xfrm>
              <a:off x="3225376" y="719667"/>
              <a:ext cx="3039957" cy="578553"/>
            </a:xfrm>
            <a:custGeom>
              <a:avLst/>
              <a:gdLst>
                <a:gd name="connsiteX0" fmla="*/ 0 w 3193520"/>
                <a:gd name="connsiteY0" fmla="*/ 0 h 578553"/>
                <a:gd name="connsiteX1" fmla="*/ 2904244 w 3193520"/>
                <a:gd name="connsiteY1" fmla="*/ 0 h 578553"/>
                <a:gd name="connsiteX2" fmla="*/ 3193520 w 3193520"/>
                <a:gd name="connsiteY2" fmla="*/ 289277 h 578553"/>
                <a:gd name="connsiteX3" fmla="*/ 2904244 w 3193520"/>
                <a:gd name="connsiteY3" fmla="*/ 578553 h 578553"/>
                <a:gd name="connsiteX4" fmla="*/ 0 w 3193520"/>
                <a:gd name="connsiteY4" fmla="*/ 578553 h 578553"/>
                <a:gd name="connsiteX5" fmla="*/ 289277 w 3193520"/>
                <a:gd name="connsiteY5" fmla="*/ 289277 h 578553"/>
                <a:gd name="connsiteX6" fmla="*/ 0 w 3193520"/>
                <a:gd name="connsiteY6" fmla="*/ 0 h 57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3520" h="578553">
                  <a:moveTo>
                    <a:pt x="0" y="0"/>
                  </a:moveTo>
                  <a:lnTo>
                    <a:pt x="2904244" y="0"/>
                  </a:lnTo>
                  <a:lnTo>
                    <a:pt x="3193520" y="289277"/>
                  </a:lnTo>
                  <a:lnTo>
                    <a:pt x="2904244" y="578553"/>
                  </a:lnTo>
                  <a:lnTo>
                    <a:pt x="0" y="578553"/>
                  </a:lnTo>
                  <a:lnTo>
                    <a:pt x="289277" y="289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141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5284" tIns="18669" rIns="307945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 err="1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Applicazioni</a:t>
              </a:r>
              <a:r>
                <a:rPr lang="de-DE" sz="1400" dirty="0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 </a:t>
              </a:r>
              <a:r>
                <a:rPr lang="de-DE" sz="1400" dirty="0" err="1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possibili</a:t>
              </a:r>
              <a:endParaRPr lang="de-DE" sz="1400" kern="1200" dirty="0">
                <a:solidFill>
                  <a:schemeClr val="bg1"/>
                </a:solidFill>
                <a:latin typeface="Gisha" pitchFamily="34" charset="-79"/>
                <a:cs typeface="Gisha" pitchFamily="34" charset="-79"/>
              </a:endParaRPr>
            </a:p>
          </p:txBody>
        </p:sp>
        <p:sp>
          <p:nvSpPr>
            <p:cNvPr id="18" name="Freihandform 17"/>
            <p:cNvSpPr/>
            <p:nvPr/>
          </p:nvSpPr>
          <p:spPr>
            <a:xfrm>
              <a:off x="6099544" y="719668"/>
              <a:ext cx="2750945" cy="578553"/>
            </a:xfrm>
            <a:custGeom>
              <a:avLst/>
              <a:gdLst>
                <a:gd name="connsiteX0" fmla="*/ 0 w 2889657"/>
                <a:gd name="connsiteY0" fmla="*/ 0 h 578553"/>
                <a:gd name="connsiteX1" fmla="*/ 2600381 w 2889657"/>
                <a:gd name="connsiteY1" fmla="*/ 0 h 578553"/>
                <a:gd name="connsiteX2" fmla="*/ 2889657 w 2889657"/>
                <a:gd name="connsiteY2" fmla="*/ 289277 h 578553"/>
                <a:gd name="connsiteX3" fmla="*/ 2600381 w 2889657"/>
                <a:gd name="connsiteY3" fmla="*/ 578553 h 578553"/>
                <a:gd name="connsiteX4" fmla="*/ 0 w 2889657"/>
                <a:gd name="connsiteY4" fmla="*/ 578553 h 578553"/>
                <a:gd name="connsiteX5" fmla="*/ 289277 w 2889657"/>
                <a:gd name="connsiteY5" fmla="*/ 289277 h 578553"/>
                <a:gd name="connsiteX6" fmla="*/ 0 w 2889657"/>
                <a:gd name="connsiteY6" fmla="*/ 0 h 57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9657" h="578553">
                  <a:moveTo>
                    <a:pt x="0" y="0"/>
                  </a:moveTo>
                  <a:lnTo>
                    <a:pt x="2600381" y="0"/>
                  </a:lnTo>
                  <a:lnTo>
                    <a:pt x="2889657" y="289277"/>
                  </a:lnTo>
                  <a:lnTo>
                    <a:pt x="2600381" y="578553"/>
                  </a:lnTo>
                  <a:lnTo>
                    <a:pt x="0" y="578553"/>
                  </a:lnTo>
                  <a:lnTo>
                    <a:pt x="289277" y="289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642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5284" tIns="18669" rIns="307945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kern="1200" dirty="0" err="1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Dati</a:t>
              </a:r>
              <a:r>
                <a:rPr lang="de-DE" sz="1400" kern="1200" dirty="0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 </a:t>
              </a:r>
              <a:r>
                <a:rPr lang="de-DE" sz="1400" kern="1200" dirty="0" err="1" smtClean="0">
                  <a:solidFill>
                    <a:schemeClr val="bg1"/>
                  </a:solidFill>
                  <a:latin typeface="Gisha" pitchFamily="34" charset="-79"/>
                  <a:cs typeface="Gisha" pitchFamily="34" charset="-79"/>
                </a:rPr>
                <a:t>tecnici</a:t>
              </a:r>
              <a:endParaRPr lang="de-DE" sz="1400" kern="1200" dirty="0">
                <a:solidFill>
                  <a:schemeClr val="bg1"/>
                </a:solidFill>
                <a:latin typeface="Gisha" pitchFamily="34" charset="-79"/>
                <a:cs typeface="Gisha" pitchFamily="34" charset="-79"/>
              </a:endParaRPr>
            </a:p>
          </p:txBody>
        </p:sp>
        <p:sp>
          <p:nvSpPr>
            <p:cNvPr id="24" name="Freihandform 23"/>
            <p:cNvSpPr/>
            <p:nvPr/>
          </p:nvSpPr>
          <p:spPr>
            <a:xfrm>
              <a:off x="8669849" y="719668"/>
              <a:ext cx="3104462" cy="578553"/>
            </a:xfrm>
            <a:custGeom>
              <a:avLst/>
              <a:gdLst>
                <a:gd name="connsiteX0" fmla="*/ 0 w 3193520"/>
                <a:gd name="connsiteY0" fmla="*/ 0 h 578553"/>
                <a:gd name="connsiteX1" fmla="*/ 2904244 w 3193520"/>
                <a:gd name="connsiteY1" fmla="*/ 0 h 578553"/>
                <a:gd name="connsiteX2" fmla="*/ 3193520 w 3193520"/>
                <a:gd name="connsiteY2" fmla="*/ 289277 h 578553"/>
                <a:gd name="connsiteX3" fmla="*/ 2904244 w 3193520"/>
                <a:gd name="connsiteY3" fmla="*/ 578553 h 578553"/>
                <a:gd name="connsiteX4" fmla="*/ 0 w 3193520"/>
                <a:gd name="connsiteY4" fmla="*/ 578553 h 578553"/>
                <a:gd name="connsiteX5" fmla="*/ 289277 w 3193520"/>
                <a:gd name="connsiteY5" fmla="*/ 289277 h 578553"/>
                <a:gd name="connsiteX6" fmla="*/ 0 w 3193520"/>
                <a:gd name="connsiteY6" fmla="*/ 0 h 57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3520" h="578553">
                  <a:moveTo>
                    <a:pt x="0" y="0"/>
                  </a:moveTo>
                  <a:lnTo>
                    <a:pt x="2904244" y="0"/>
                  </a:lnTo>
                  <a:lnTo>
                    <a:pt x="3193520" y="289277"/>
                  </a:lnTo>
                  <a:lnTo>
                    <a:pt x="2904244" y="578553"/>
                  </a:lnTo>
                  <a:lnTo>
                    <a:pt x="0" y="578553"/>
                  </a:lnTo>
                  <a:lnTo>
                    <a:pt x="289277" y="289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5284" tIns="18669" rIns="307945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b="1" dirty="0" err="1" smtClean="0">
                  <a:solidFill>
                    <a:srgbClr val="0F043E"/>
                  </a:solidFill>
                  <a:latin typeface="Gisha" pitchFamily="34" charset="-79"/>
                  <a:cs typeface="Gisha" pitchFamily="34" charset="-79"/>
                </a:rPr>
                <a:t>SILsos</a:t>
              </a:r>
              <a:r>
                <a:rPr lang="de-DE" sz="1400" b="1" dirty="0" smtClean="0">
                  <a:solidFill>
                    <a:srgbClr val="0F043E"/>
                  </a:solidFill>
                  <a:latin typeface="Gisha" pitchFamily="34" charset="-79"/>
                  <a:cs typeface="Gisha" pitchFamily="34" charset="-79"/>
                </a:rPr>
                <a:t> </a:t>
              </a:r>
              <a:r>
                <a:rPr lang="de-DE" sz="1400" b="1" dirty="0" err="1" smtClean="0">
                  <a:solidFill>
                    <a:srgbClr val="0F043E"/>
                  </a:solidFill>
                  <a:latin typeface="Gisha" pitchFamily="34" charset="-79"/>
                  <a:cs typeface="Gisha" pitchFamily="34" charset="-79"/>
                </a:rPr>
                <a:t>made</a:t>
              </a:r>
              <a:r>
                <a:rPr lang="de-DE" sz="1400" b="1" dirty="0" smtClean="0">
                  <a:solidFill>
                    <a:srgbClr val="0F043E"/>
                  </a:solidFill>
                  <a:latin typeface="Gisha" pitchFamily="34" charset="-79"/>
                  <a:cs typeface="Gisha" pitchFamily="34" charset="-79"/>
                </a:rPr>
                <a:t> in Germany</a:t>
              </a:r>
              <a:endParaRPr lang="de-DE" sz="1400" b="1" kern="1200" dirty="0">
                <a:solidFill>
                  <a:srgbClr val="0F043E"/>
                </a:solidFill>
                <a:latin typeface="Gisha" pitchFamily="34" charset="-79"/>
                <a:cs typeface="Gisha" pitchFamily="34" charset="-79"/>
              </a:endParaRPr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960" y="1817674"/>
            <a:ext cx="2518983" cy="78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8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arallasse">
  <a:themeElements>
    <a:clrScheme name="Parallass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ss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s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403</Words>
  <Application>Microsoft Office PowerPoint</Application>
  <PresentationFormat>Widescreen</PresentationFormat>
  <Paragraphs>97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7</vt:i4>
      </vt:variant>
    </vt:vector>
  </HeadingPairs>
  <TitlesOfParts>
    <vt:vector size="18" baseType="lpstr">
      <vt:lpstr>Arial</vt:lpstr>
      <vt:lpstr>Batang</vt:lpstr>
      <vt:lpstr>Calibri</vt:lpstr>
      <vt:lpstr>Calibri Light</vt:lpstr>
      <vt:lpstr>Corbel</vt:lpstr>
      <vt:lpstr>Gisha</vt:lpstr>
      <vt:lpstr>Symbol</vt:lpstr>
      <vt:lpstr>Times New Roman</vt:lpstr>
      <vt:lpstr>1_Benutzerdefiniertes Design</vt:lpstr>
      <vt:lpstr>Benutzerdefiniertes Design</vt:lpstr>
      <vt:lpstr>Parallasse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Test</dc:creator>
  <cp:lastModifiedBy>mariagrazia</cp:lastModifiedBy>
  <cp:revision>106</cp:revision>
  <cp:lastPrinted>2017-11-16T16:53:26Z</cp:lastPrinted>
  <dcterms:created xsi:type="dcterms:W3CDTF">2013-05-13T10:12:59Z</dcterms:created>
  <dcterms:modified xsi:type="dcterms:W3CDTF">2017-11-16T16:55:03Z</dcterms:modified>
</cp:coreProperties>
</file>